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23"/>
  </p:handoutMasterIdLst>
  <p:sldIdLst>
    <p:sldId id="257" r:id="rId3"/>
    <p:sldId id="297" r:id="rId5"/>
    <p:sldId id="296" r:id="rId6"/>
    <p:sldId id="287" r:id="rId7"/>
    <p:sldId id="288" r:id="rId8"/>
    <p:sldId id="326" r:id="rId9"/>
    <p:sldId id="322" r:id="rId10"/>
    <p:sldId id="323" r:id="rId11"/>
    <p:sldId id="324" r:id="rId12"/>
    <p:sldId id="325" r:id="rId13"/>
    <p:sldId id="327" r:id="rId14"/>
    <p:sldId id="330" r:id="rId15"/>
    <p:sldId id="331" r:id="rId16"/>
    <p:sldId id="328" r:id="rId17"/>
    <p:sldId id="329" r:id="rId18"/>
    <p:sldId id="306" r:id="rId19"/>
    <p:sldId id="315" r:id="rId20"/>
    <p:sldId id="317" r:id="rId21"/>
    <p:sldId id="25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ifei" initials="f" lastIdx="0" clrIdx="0"/>
  <p:cmAuthor id="2" name="作者" initials="A" lastIdx="0" clrIdx="1"/>
  <p:cmAuthor id="3" name="k jian" initials="kj" lastIdx="1" clrIdx="2"/>
  <p:cmAuthor id="4" name="王习习" initials="王"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EE9B02"/>
    <a:srgbClr val="FB5E46"/>
    <a:srgbClr val="F9F9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32" autoAdjust="0"/>
    <p:restoredTop sz="94660"/>
  </p:normalViewPr>
  <p:slideViewPr>
    <p:cSldViewPr snapToGrid="0" showGuides="1">
      <p:cViewPr varScale="1">
        <p:scale>
          <a:sx n="68" d="100"/>
          <a:sy n="68" d="100"/>
        </p:scale>
        <p:origin x="90" y="108"/>
      </p:cViewPr>
      <p:guideLst>
        <p:guide orient="horz" pos="2160"/>
        <p:guide pos="3855"/>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commentAuthors" Target="commentAuthors.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076608-43DF-4CCE-8C61-85456E9221D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4574BF-D3A6-4BBD-9F3F-AC50F3B41B2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4574BF-D3A6-4BBD-9F3F-AC50F3B41B2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1_仅标题">
    <p:spTree>
      <p:nvGrpSpPr>
        <p:cNvPr id="1" name=""/>
        <p:cNvGrpSpPr/>
        <p:nvPr/>
      </p:nvGrpSpPr>
      <p:grpSpPr>
        <a:xfrm>
          <a:off x="0" y="0"/>
          <a:ext cx="0" cy="0"/>
          <a:chOff x="0" y="0"/>
          <a:chExt cx="0" cy="0"/>
        </a:xfrm>
      </p:grpSpPr>
    </p:spTree>
  </p:cSld>
  <p:clrMapOvr>
    <a:masterClrMapping/>
  </p:clrMapOvr>
  <p:transition spd="slow" advTm="2000">
    <p:push dir="u"/>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A6508E53-6428-4C11-8034-D114F3CDF59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2F9C6F-80C6-4A58-AEAF-F8DC28D6EDC5}" type="slidenum">
              <a:rPr lang="zh-CN" altLang="en-US" smtClean="0"/>
            </a:fld>
            <a:endParaRPr lang="zh-CN" altLang="en-US"/>
          </a:p>
        </p:txBody>
      </p:sp>
    </p:spTree>
  </p:cSld>
  <p:clrMapOvr>
    <a:masterClrMapping/>
  </p:clrMapOvr>
  <p:transition spd="slow" advTm="2000">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9F9F5"/>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508E53-6428-4C11-8034-D114F3CDF59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2F9C6F-80C6-4A58-AEAF-F8DC28D6EDC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advTm="200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2.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23600" t="27042" r="20448" b="26573"/>
          <a:stretch>
            <a:fillRect/>
          </a:stretch>
        </p:blipFill>
        <p:spPr>
          <a:xfrm>
            <a:off x="3416935" y="3935730"/>
            <a:ext cx="4533900" cy="3102610"/>
          </a:xfrm>
          <a:prstGeom prst="rect">
            <a:avLst/>
          </a:prstGeom>
        </p:spPr>
      </p:pic>
      <p:sp>
        <p:nvSpPr>
          <p:cNvPr id="10" name="文本框 9"/>
          <p:cNvSpPr txBox="1"/>
          <p:nvPr/>
        </p:nvSpPr>
        <p:spPr>
          <a:xfrm>
            <a:off x="524533" y="614042"/>
            <a:ext cx="3442335" cy="460375"/>
          </a:xfrm>
          <a:prstGeom prst="rect">
            <a:avLst/>
          </a:prstGeom>
          <a:noFill/>
        </p:spPr>
        <p:txBody>
          <a:bodyPr wrap="none" rtlCol="0">
            <a:spAutoFit/>
          </a:bodyPr>
          <a:lstStyle/>
          <a:p>
            <a:r>
              <a:rPr lang="en-US" altLang="zh-CN" sz="2400" b="1" i="1" dirty="0" smtClean="0">
                <a:solidFill>
                  <a:srgbClr val="FB5E46"/>
                </a:solidFill>
                <a:latin typeface="微软雅黑" panose="020B0503020204020204" pitchFamily="34" charset="-122"/>
                <a:ea typeface="微软雅黑" panose="020B0503020204020204" pitchFamily="34" charset="-122"/>
              </a:rPr>
              <a:t>Continuation Writing</a:t>
            </a:r>
            <a:endParaRPr lang="en-US" altLang="zh-CN" sz="2400" b="1" i="1" dirty="0" smtClean="0">
              <a:solidFill>
                <a:srgbClr val="FB5E46"/>
              </a:solidFill>
              <a:latin typeface="微软雅黑" panose="020B0503020204020204" pitchFamily="34" charset="-122"/>
              <a:ea typeface="微软雅黑" panose="020B0503020204020204" pitchFamily="34" charset="-122"/>
            </a:endParaRPr>
          </a:p>
        </p:txBody>
      </p:sp>
      <p:sp>
        <p:nvSpPr>
          <p:cNvPr id="13" name="矩形 8"/>
          <p:cNvSpPr>
            <a:spLocks noChangeArrowheads="1"/>
          </p:cNvSpPr>
          <p:nvPr/>
        </p:nvSpPr>
        <p:spPr bwMode="auto">
          <a:xfrm>
            <a:off x="2601594" y="2882824"/>
            <a:ext cx="6164580" cy="645160"/>
          </a:xfrm>
          <a:prstGeom prst="rect">
            <a:avLst/>
          </a:prstGeom>
          <a:solidFill>
            <a:srgbClr val="FFBD48"/>
          </a:solidFill>
          <a:ln>
            <a:noFill/>
          </a:ln>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600" b="1" dirty="0" smtClean="0">
                <a:solidFill>
                  <a:schemeClr val="bg1"/>
                </a:solidFill>
                <a:latin typeface="微软雅黑" panose="020B0503020204020204" pitchFamily="34" charset="-122"/>
                <a:ea typeface="微软雅黑" panose="020B0503020204020204" pitchFamily="34" charset="-122"/>
                <a:sym typeface="+mn-ea"/>
              </a:rPr>
              <a:t>2021</a:t>
            </a:r>
            <a:r>
              <a:rPr lang="zh-CN" altLang="en-US" sz="3600" b="1" dirty="0" smtClean="0">
                <a:solidFill>
                  <a:schemeClr val="bg1"/>
                </a:solidFill>
                <a:latin typeface="微软雅黑" panose="020B0503020204020204" pitchFamily="34" charset="-122"/>
                <a:ea typeface="微软雅黑" panose="020B0503020204020204" pitchFamily="34" charset="-122"/>
                <a:sym typeface="+mn-ea"/>
              </a:rPr>
              <a:t>年</a:t>
            </a:r>
            <a:r>
              <a:rPr lang="en-US" altLang="zh-CN" sz="3600" b="1" dirty="0" smtClean="0">
                <a:solidFill>
                  <a:schemeClr val="bg1"/>
                </a:solidFill>
                <a:latin typeface="微软雅黑" panose="020B0503020204020204" pitchFamily="34" charset="-122"/>
                <a:ea typeface="微软雅黑" panose="020B0503020204020204" pitchFamily="34" charset="-122"/>
                <a:sym typeface="+mn-ea"/>
              </a:rPr>
              <a:t>1</a:t>
            </a:r>
            <a:r>
              <a:rPr lang="zh-CN" altLang="en-US" sz="3600" b="1" dirty="0" smtClean="0">
                <a:solidFill>
                  <a:schemeClr val="bg1"/>
                </a:solidFill>
                <a:latin typeface="微软雅黑" panose="020B0503020204020204" pitchFamily="34" charset="-122"/>
                <a:ea typeface="微软雅黑" panose="020B0503020204020204" pitchFamily="34" charset="-122"/>
                <a:sym typeface="+mn-ea"/>
              </a:rPr>
              <a:t>月浙江英语高考真题</a:t>
            </a:r>
            <a:endParaRPr lang="zh-CN" altLang="en-US" sz="3600" b="1" dirty="0" smtClean="0">
              <a:solidFill>
                <a:schemeClr val="bg1"/>
              </a:solidFill>
              <a:latin typeface="微软雅黑" panose="020B0503020204020204" pitchFamily="34" charset="-122"/>
              <a:ea typeface="微软雅黑" panose="020B0503020204020204" pitchFamily="34" charset="-122"/>
              <a:sym typeface="+mn-ea"/>
            </a:endParaRPr>
          </a:p>
        </p:txBody>
      </p:sp>
      <p:sp>
        <p:nvSpPr>
          <p:cNvPr id="15" name="矩形 14"/>
          <p:cNvSpPr/>
          <p:nvPr/>
        </p:nvSpPr>
        <p:spPr>
          <a:xfrm>
            <a:off x="1308100" y="1313815"/>
            <a:ext cx="9258935" cy="1253490"/>
          </a:xfrm>
          <a:prstGeom prst="rect">
            <a:avLst/>
          </a:prstGeom>
          <a:noFill/>
          <a:ln>
            <a:solidFill>
              <a:srgbClr val="EE9B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560853" y="1587497"/>
            <a:ext cx="8753475" cy="706755"/>
          </a:xfrm>
          <a:prstGeom prst="rect">
            <a:avLst/>
          </a:prstGeom>
          <a:noFill/>
        </p:spPr>
        <p:txBody>
          <a:bodyPr wrap="none" rtlCol="0">
            <a:spAutoFit/>
          </a:bodyPr>
          <a:p>
            <a:pPr algn="l"/>
            <a:r>
              <a:rPr lang="en-US" altLang="zh-CN" sz="4000" b="1" dirty="0" smtClean="0">
                <a:solidFill>
                  <a:srgbClr val="FB5E46"/>
                </a:solidFill>
                <a:latin typeface="微软雅黑" panose="020B0503020204020204" pitchFamily="34" charset="-122"/>
                <a:ea typeface="微软雅黑" panose="020B0503020204020204" pitchFamily="34" charset="-122"/>
              </a:rPr>
              <a:t>I got my head stuck in a pumpkin</a:t>
            </a:r>
            <a:endParaRPr lang="en-US" altLang="zh-CN" sz="4000" b="1" dirty="0" smtClean="0">
              <a:solidFill>
                <a:srgbClr val="FB5E46"/>
              </a:solidFill>
              <a:latin typeface="微软雅黑" panose="020B0503020204020204" pitchFamily="34" charset="-122"/>
              <a:ea typeface="微软雅黑" panose="020B0503020204020204" pitchFamily="34" charset="-122"/>
            </a:endParaRPr>
          </a:p>
        </p:txBody>
      </p:sp>
    </p:spTree>
  </p:cSld>
  <p:clrMapOvr>
    <a:masterClrMapping/>
  </p:clrMapOvr>
  <p:transition spd="slow" advTm="2000">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09182" y="117693"/>
            <a:ext cx="12082818" cy="1361911"/>
          </a:xfrm>
          <a:prstGeom prst="rect">
            <a:avLst/>
          </a:prstGeom>
          <a:noFill/>
        </p:spPr>
        <p:txBody>
          <a:bodyPr wrap="square" rtlCol="0">
            <a:spAutoFit/>
          </a:bodyPr>
          <a:lstStyle/>
          <a:p>
            <a:pPr indent="266700">
              <a:lnSpc>
                <a:spcPts val="3300"/>
              </a:lnSpc>
            </a:pPr>
            <a:r>
              <a:rPr lang="zh-CN" altLang="en-US" sz="32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情节构思</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Paragraph 2:</a:t>
            </a: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That </a:t>
            </a:r>
            <a:r>
              <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video was posted </a:t>
            </a: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the </a:t>
            </a:r>
            <a:r>
              <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Monday before </a:t>
            </a: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Halloween. </a:t>
            </a:r>
            <a:endParaRPr lang="zh-CN" altLang="zh-CN" sz="2400" dirty="0">
              <a:effectLst/>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0" name="TextBox 9"/>
          <p:cNvSpPr txBox="1"/>
          <p:nvPr/>
        </p:nvSpPr>
        <p:spPr>
          <a:xfrm>
            <a:off x="399415" y="1479550"/>
            <a:ext cx="10944860" cy="2676525"/>
          </a:xfrm>
          <a:prstGeom prst="rect">
            <a:avLst/>
          </a:prstGeom>
          <a:noFill/>
          <a:ln>
            <a:noFill/>
          </a:ln>
        </p:spPr>
        <p:txBody>
          <a:bodyPr wrap="square" rtlCol="0">
            <a:spAutoFit/>
          </a:bodyPr>
          <a:lstStyle/>
          <a:p>
            <a:r>
              <a:rPr lang="en-US" altLang="zh-CN" sz="2800" dirty="0" smtClean="0">
                <a:solidFill>
                  <a:srgbClr val="FF0000"/>
                </a:solidFill>
              </a:rPr>
              <a:t>2.How did the family members react to it?</a:t>
            </a:r>
            <a:endParaRPr lang="en-US" altLang="zh-CN" sz="2800" dirty="0" smtClean="0">
              <a:solidFill>
                <a:srgbClr val="FF0000"/>
              </a:solidFill>
            </a:endParaRPr>
          </a:p>
          <a:p>
            <a:endParaRPr lang="en-US" altLang="zh-CN" sz="2800" dirty="0">
              <a:solidFill>
                <a:srgbClr val="FF0000"/>
              </a:solidFill>
            </a:endParaRPr>
          </a:p>
          <a:p>
            <a:endParaRPr lang="en-US" altLang="zh-CN" sz="2800" dirty="0" smtClean="0">
              <a:solidFill>
                <a:srgbClr val="FF0000"/>
              </a:solidFill>
            </a:endParaRPr>
          </a:p>
          <a:p>
            <a:endParaRPr lang="en-US" altLang="zh-CN" sz="2800" dirty="0" smtClean="0">
              <a:solidFill>
                <a:srgbClr val="FF0000"/>
              </a:solidFill>
            </a:endParaRPr>
          </a:p>
          <a:p>
            <a:endParaRPr lang="en-US" altLang="zh-CN" sz="2800" dirty="0" smtClean="0">
              <a:solidFill>
                <a:srgbClr val="FF0000"/>
              </a:solidFill>
            </a:endParaRPr>
          </a:p>
          <a:p>
            <a:r>
              <a:rPr lang="en-US" altLang="zh-CN" sz="2800" dirty="0" smtClean="0">
                <a:solidFill>
                  <a:srgbClr val="FF0000"/>
                </a:solidFill>
              </a:rPr>
              <a:t>3.My reflections.</a:t>
            </a:r>
            <a:endParaRPr lang="zh-CN" altLang="en-US" sz="2800" dirty="0">
              <a:solidFill>
                <a:srgbClr val="FF0000"/>
              </a:solidFill>
            </a:endParaRPr>
          </a:p>
        </p:txBody>
      </p:sp>
      <p:sp>
        <p:nvSpPr>
          <p:cNvPr id="11" name="TextBox 10"/>
          <p:cNvSpPr txBox="1"/>
          <p:nvPr/>
        </p:nvSpPr>
        <p:spPr>
          <a:xfrm>
            <a:off x="400050" y="1910715"/>
            <a:ext cx="11619865" cy="1814830"/>
          </a:xfrm>
          <a:prstGeom prst="rect">
            <a:avLst/>
          </a:prstGeom>
          <a:noFill/>
          <a:ln>
            <a:solidFill>
              <a:srgbClr val="00B050"/>
            </a:solidFill>
          </a:ln>
          <a:extLst>
            <a:ext uri="{909E8E84-426E-40DD-AFC4-6F175D3DCCD1}">
              <a14:hiddenFill xmlns:a14="http://schemas.microsoft.com/office/drawing/2010/main">
                <a:solidFill>
                  <a:srgbClr val="FFC000"/>
                </a:solidFill>
              </a14:hiddenFill>
            </a:ext>
          </a:extLst>
        </p:spPr>
        <p:txBody>
          <a:bodyPr wrap="square" rtlCol="0">
            <a:spAutoFit/>
          </a:bodyPr>
          <a:lstStyle/>
          <a:p>
            <a:pPr marL="342900" indent="-342900">
              <a:buFont typeface="Wingdings" panose="05000000000000000000" pitchFamily="2" charset="2"/>
              <a:buChar char="n"/>
            </a:pPr>
            <a:r>
              <a:rPr lang="en-US" altLang="zh-CN" sz="2800" dirty="0" smtClean="0">
                <a:solidFill>
                  <a:srgbClr val="0000FF"/>
                </a:solidFill>
              </a:rPr>
              <a:t>Jason: delighted that he became famous overnight</a:t>
            </a:r>
            <a:endParaRPr lang="en-US" altLang="zh-CN" sz="2800" dirty="0" smtClean="0">
              <a:solidFill>
                <a:srgbClr val="0000FF"/>
              </a:solidFill>
            </a:endParaRPr>
          </a:p>
          <a:p>
            <a:pPr marL="342900" indent="-342900">
              <a:buFont typeface="Wingdings" panose="05000000000000000000" pitchFamily="2" charset="2"/>
              <a:buChar char="n"/>
            </a:pPr>
            <a:r>
              <a:rPr lang="en-US" altLang="zh-CN" sz="2800" dirty="0" smtClean="0">
                <a:solidFill>
                  <a:srgbClr val="0000FF"/>
                </a:solidFill>
              </a:rPr>
              <a:t>Mother: could never have imagined that her video could receive so many page views and thus grew even crazier about shooting videos.</a:t>
            </a:r>
            <a:endParaRPr lang="en-US" altLang="zh-CN" sz="2800" dirty="0" smtClean="0">
              <a:solidFill>
                <a:srgbClr val="0000FF"/>
              </a:solidFill>
            </a:endParaRPr>
          </a:p>
          <a:p>
            <a:pPr marL="342900" indent="-342900">
              <a:buFont typeface="Wingdings" panose="05000000000000000000" pitchFamily="2" charset="2"/>
              <a:buChar char="n"/>
            </a:pPr>
            <a:r>
              <a:rPr lang="en-US" altLang="zh-CN" sz="2800" dirty="0" smtClean="0">
                <a:solidFill>
                  <a:srgbClr val="0000FF"/>
                </a:solidFill>
              </a:rPr>
              <a:t>Dad: occasionally joked about my embarrassment</a:t>
            </a:r>
            <a:endParaRPr lang="zh-CN" altLang="en-US" sz="2800" dirty="0"/>
          </a:p>
        </p:txBody>
      </p:sp>
      <p:sp>
        <p:nvSpPr>
          <p:cNvPr id="12" name="TextBox 11"/>
          <p:cNvSpPr txBox="1"/>
          <p:nvPr/>
        </p:nvSpPr>
        <p:spPr>
          <a:xfrm>
            <a:off x="400049" y="4193291"/>
            <a:ext cx="11620501" cy="2445385"/>
          </a:xfrm>
          <a:prstGeom prst="rect">
            <a:avLst/>
          </a:prstGeom>
          <a:noFill/>
          <a:ln>
            <a:solidFill>
              <a:srgbClr val="00B050"/>
            </a:solidFill>
          </a:ln>
          <a:extLst>
            <a:ext uri="{909E8E84-426E-40DD-AFC4-6F175D3DCCD1}">
              <a14:hiddenFill xmlns:a14="http://schemas.microsoft.com/office/drawing/2010/main">
                <a:solidFill>
                  <a:schemeClr val="bg2"/>
                </a:solidFill>
              </a14:hiddenFill>
            </a:ext>
          </a:extLst>
        </p:spPr>
        <p:txBody>
          <a:bodyPr wrap="square" rtlCol="0">
            <a:spAutoFit/>
          </a:bodyPr>
          <a:lstStyle/>
          <a:p>
            <a:pPr marL="342900" indent="-342900" fontAlgn="auto">
              <a:lnSpc>
                <a:spcPts val="3060"/>
              </a:lnSpc>
              <a:buFont typeface="Wingdings" panose="05000000000000000000" pitchFamily="2" charset="2"/>
              <a:buChar char="n"/>
            </a:pPr>
            <a:r>
              <a:rPr lang="en-US" altLang="zh-CN" sz="2800" dirty="0" smtClean="0">
                <a:solidFill>
                  <a:srgbClr val="0000FF"/>
                </a:solidFill>
              </a:rPr>
              <a:t>Though feeling a bit embarrassed, I felt a stronger family bond – a family surrounded by love and fun.</a:t>
            </a:r>
            <a:endParaRPr lang="en-US" altLang="zh-CN" sz="2800" dirty="0" smtClean="0">
              <a:solidFill>
                <a:srgbClr val="0000FF"/>
              </a:solidFill>
            </a:endParaRPr>
          </a:p>
          <a:p>
            <a:pPr marL="342900" indent="-342900" fontAlgn="auto">
              <a:lnSpc>
                <a:spcPts val="3060"/>
              </a:lnSpc>
              <a:buFont typeface="Wingdings" panose="05000000000000000000" pitchFamily="2" charset="2"/>
              <a:buChar char="n"/>
            </a:pPr>
            <a:r>
              <a:rPr lang="en-US" altLang="zh-CN" sz="2800" dirty="0">
                <a:solidFill>
                  <a:srgbClr val="0000FF"/>
                </a:solidFill>
              </a:rPr>
              <a:t> </a:t>
            </a:r>
            <a:r>
              <a:rPr lang="en-US" altLang="zh-CN" sz="2800" dirty="0" smtClean="0">
                <a:solidFill>
                  <a:srgbClr val="0000FF"/>
                </a:solidFill>
              </a:rPr>
              <a:t>Bathed in the festive atmosphere, I totally forgot the “unforgettable” incident and set out for the trick-or-treating.</a:t>
            </a:r>
            <a:endParaRPr lang="en-US" altLang="zh-CN" sz="2800" dirty="0" smtClean="0">
              <a:solidFill>
                <a:srgbClr val="0000FF"/>
              </a:solidFill>
            </a:endParaRPr>
          </a:p>
          <a:p>
            <a:pPr marL="342900" indent="-342900" fontAlgn="auto">
              <a:lnSpc>
                <a:spcPts val="3060"/>
              </a:lnSpc>
              <a:buFont typeface="Wingdings" panose="05000000000000000000" pitchFamily="2" charset="2"/>
              <a:buChar char="n"/>
            </a:pPr>
            <a:r>
              <a:rPr lang="en-US" altLang="zh-CN" sz="2800" dirty="0" smtClean="0">
                <a:solidFill>
                  <a:srgbClr val="0000FF"/>
                </a:solidFill>
              </a:rPr>
              <a:t>I would take it as a treat to add joy and fun to this festive Halloween for everyone.</a:t>
            </a:r>
            <a:endParaRPr lang="zh-CN" altLang="en-US" sz="2800" dirty="0"/>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 calcmode="lin" valueType="num">
                                      <p:cBhvr additive="base">
                                        <p:cTn id="13"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1">
                                            <p:txEl>
                                              <p:pRg st="2" end="2"/>
                                            </p:txEl>
                                          </p:spTgt>
                                        </p:tgtEl>
                                        <p:attrNameLst>
                                          <p:attrName>style.visibility</p:attrName>
                                        </p:attrNameLst>
                                      </p:cBhvr>
                                      <p:to>
                                        <p:strVal val="visible"/>
                                      </p:to>
                                    </p:set>
                                    <p:anim calcmode="lin" valueType="num">
                                      <p:cBhvr additive="base">
                                        <p:cTn id="25"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2">
                                            <p:txEl>
                                              <p:pRg st="0" end="0"/>
                                            </p:txEl>
                                          </p:spTgt>
                                        </p:tgtEl>
                                        <p:attrNameLst>
                                          <p:attrName>style.visibility</p:attrName>
                                        </p:attrNameLst>
                                      </p:cBhvr>
                                      <p:to>
                                        <p:strVal val="visible"/>
                                      </p:to>
                                    </p:set>
                                    <p:anim calcmode="lin" valueType="num">
                                      <p:cBhvr additive="base">
                                        <p:cTn id="31"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2">
                                            <p:txEl>
                                              <p:pRg st="1" end="1"/>
                                            </p:txEl>
                                          </p:spTgt>
                                        </p:tgtEl>
                                        <p:attrNameLst>
                                          <p:attrName>style.visibility</p:attrName>
                                        </p:attrNameLst>
                                      </p:cBhvr>
                                      <p:to>
                                        <p:strVal val="visible"/>
                                      </p:to>
                                    </p:set>
                                    <p:anim calcmode="lin" valueType="num">
                                      <p:cBhvr additive="base">
                                        <p:cTn id="37"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2">
                                            <p:txEl>
                                              <p:pRg st="2" end="2"/>
                                            </p:txEl>
                                          </p:spTgt>
                                        </p:tgtEl>
                                        <p:attrNameLst>
                                          <p:attrName>style.visibility</p:attrName>
                                        </p:attrNameLst>
                                      </p:cBhvr>
                                      <p:to>
                                        <p:strVal val="visible"/>
                                      </p:to>
                                    </p:set>
                                    <p:anim calcmode="lin" valueType="num">
                                      <p:cBhvr additive="base">
                                        <p:cTn id="43" dur="500" fill="hold"/>
                                        <p:tgtEl>
                                          <p:spTgt spid="12">
                                            <p:txEl>
                                              <p:pRg st="2" end="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表格 3"/>
          <p:cNvGraphicFramePr/>
          <p:nvPr/>
        </p:nvGraphicFramePr>
        <p:xfrm>
          <a:off x="168910" y="1665605"/>
          <a:ext cx="5323840" cy="4175760"/>
        </p:xfrm>
        <a:graphic>
          <a:graphicData uri="http://schemas.openxmlformats.org/drawingml/2006/table">
            <a:tbl>
              <a:tblPr firstRow="1" bandRow="1">
                <a:tableStyleId>{5C22544A-7EE6-4342-B048-85BDC9FD1C3A}</a:tableStyleId>
              </a:tblPr>
              <a:tblGrid>
                <a:gridCol w="3529965"/>
                <a:gridCol w="1793875"/>
              </a:tblGrid>
              <a:tr h="762000">
                <a:tc gridSpan="2">
                  <a:txBody>
                    <a:bodyPr/>
                    <a:p>
                      <a:pPr algn="ctr">
                        <a:buNone/>
                      </a:pPr>
                      <a:r>
                        <a:rPr lang="en-US" altLang="zh-CN" sz="3600" b="1">
                          <a:solidFill>
                            <a:schemeClr val="tx1"/>
                          </a:solidFill>
                          <a:latin typeface="Times New Roman" panose="02020603050405020304" pitchFamily="18" charset="0"/>
                          <a:cs typeface="Times New Roman" panose="02020603050405020304" pitchFamily="18" charset="0"/>
                        </a:rPr>
                        <a:t>Para.1</a:t>
                      </a:r>
                      <a:endParaRPr lang="en-US" altLang="zh-CN" sz="3600" b="1">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hMerge="1">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762000">
                <a:tc>
                  <a:txBody>
                    <a:bodyPr/>
                    <a:p>
                      <a:pPr>
                        <a:buNone/>
                      </a:pPr>
                      <a:r>
                        <a:rPr lang="en-US" altLang="zh-CN" sz="3200" b="0">
                          <a:solidFill>
                            <a:schemeClr val="accent5">
                              <a:lumMod val="75000"/>
                            </a:schemeClr>
                          </a:solidFill>
                          <a:latin typeface="Times New Roman" panose="02020603050405020304" pitchFamily="18" charset="0"/>
                          <a:cs typeface="Times New Roman" panose="02020603050405020304" pitchFamily="18" charset="0"/>
                        </a:rPr>
                        <a:t>            plot</a:t>
                      </a:r>
                      <a:endParaRPr lang="en-US" altLang="zh-CN" sz="3200" b="0">
                        <a:solidFill>
                          <a:schemeClr val="accent5">
                            <a:lumMod val="75000"/>
                          </a:schemeClr>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l">
                        <a:buNone/>
                      </a:pPr>
                      <a:r>
                        <a:rPr lang="en-US" altLang="zh-CN" sz="3200" b="0">
                          <a:solidFill>
                            <a:srgbClr val="FF0000"/>
                          </a:solidFill>
                          <a:latin typeface="Times New Roman" panose="02020603050405020304" pitchFamily="18" charset="0"/>
                          <a:cs typeface="Times New Roman" panose="02020603050405020304" pitchFamily="18" charset="0"/>
                        </a:rPr>
                        <a:t>emotion</a:t>
                      </a:r>
                      <a:r>
                        <a:rPr lang="en-US" altLang="zh-CN" sz="3200">
                          <a:solidFill>
                            <a:srgbClr val="FF0000"/>
                          </a:solidFill>
                          <a:latin typeface="Times New Roman" panose="02020603050405020304" pitchFamily="18" charset="0"/>
                          <a:cs typeface="Times New Roman" panose="02020603050405020304" pitchFamily="18" charset="0"/>
                        </a:rPr>
                        <a:t>s</a:t>
                      </a:r>
                      <a:endParaRPr lang="en-US" altLang="zh-CN" sz="3200">
                        <a:solidFill>
                          <a:srgbClr val="FF0000"/>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marL="457200" indent="-457200">
                        <a:buFont typeface="Wingdings" panose="05000000000000000000" charset="0"/>
                        <a:buChar char="Ø"/>
                      </a:pPr>
                      <a:endParaRPr lang="en-US" altLang="zh-CN" sz="4400" b="1">
                        <a:sym typeface="+mn-ea"/>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endParaRPr lang="en-US" altLang="zh-CN" sz="2800" b="0">
                        <a:latin typeface="Times New Roman" panose="02020603050405020304" pitchFamily="18" charset="0"/>
                        <a:cs typeface="Times New Roman" panose="02020603050405020304" pitchFamily="18" charset="0"/>
                        <a:sym typeface="+mn-ea"/>
                      </a:endParaRPr>
                    </a:p>
                    <a:p>
                      <a:pPr>
                        <a:buNone/>
                      </a:pPr>
                      <a:endParaRPr lang="en-US" altLang="zh-CN" sz="2400" b="0">
                        <a:latin typeface="Times New Roman" panose="02020603050405020304" pitchFamily="18" charset="0"/>
                        <a:cs typeface="Times New Roman" panose="02020603050405020304" pitchFamily="18" charset="0"/>
                        <a:sym typeface="+mn-ea"/>
                      </a:endParaRPr>
                    </a:p>
                    <a:p>
                      <a:pPr>
                        <a:buNone/>
                      </a:pPr>
                      <a:endParaRPr lang="en-US" altLang="zh-CN" sz="4400" b="1">
                        <a:sym typeface="+mn-ea"/>
                      </a:endParaRPr>
                    </a:p>
                    <a:p>
                      <a:pPr>
                        <a:buNone/>
                      </a:pPr>
                      <a:endParaRPr lang="en-US" altLang="zh-CN" sz="4400" b="1">
                        <a:sym typeface="+mn-ea"/>
                      </a:endParaRPr>
                    </a:p>
                    <a:p>
                      <a:pPr>
                        <a:buNone/>
                      </a:pPr>
                      <a:endParaRPr lang="en-US" altLang="zh-CN" sz="4400" b="1">
                        <a:sym typeface="+mn-ea"/>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graphicFrame>
        <p:nvGraphicFramePr>
          <p:cNvPr id="6" name="表格 5"/>
          <p:cNvGraphicFramePr/>
          <p:nvPr>
            <p:custDataLst>
              <p:tags r:id="rId1"/>
            </p:custDataLst>
          </p:nvPr>
        </p:nvGraphicFramePr>
        <p:xfrm>
          <a:off x="5833745" y="1665605"/>
          <a:ext cx="6077585" cy="4479925"/>
        </p:xfrm>
        <a:graphic>
          <a:graphicData uri="http://schemas.openxmlformats.org/drawingml/2006/table">
            <a:tbl>
              <a:tblPr firstRow="1" bandRow="1">
                <a:tableStyleId>{5C22544A-7EE6-4342-B048-85BDC9FD1C3A}</a:tableStyleId>
              </a:tblPr>
              <a:tblGrid>
                <a:gridCol w="4064000"/>
                <a:gridCol w="2013585"/>
              </a:tblGrid>
              <a:tr h="817245">
                <a:tc gridSpan="2">
                  <a:txBody>
                    <a:bodyPr/>
                    <a:p>
                      <a:pPr algn="ctr">
                        <a:buNone/>
                      </a:pPr>
                      <a:r>
                        <a:rPr lang="en-US" altLang="zh-CN" sz="3600" b="1">
                          <a:solidFill>
                            <a:schemeClr val="tx1"/>
                          </a:solidFill>
                          <a:latin typeface="Times New Roman" panose="02020603050405020304" pitchFamily="18" charset="0"/>
                          <a:cs typeface="Times New Roman" panose="02020603050405020304" pitchFamily="18" charset="0"/>
                        </a:rPr>
                        <a:t>Para.2</a:t>
                      </a:r>
                      <a:endParaRPr lang="en-US" altLang="zh-CN" sz="3600" b="1">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hMerge="1">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817880">
                <a:tc>
                  <a:txBody>
                    <a:bodyPr/>
                    <a:p>
                      <a:pPr algn="l">
                        <a:buNone/>
                      </a:pPr>
                      <a:r>
                        <a:rPr lang="en-US" altLang="zh-CN" sz="3200" b="0">
                          <a:solidFill>
                            <a:schemeClr val="tx1"/>
                          </a:solidFill>
                          <a:latin typeface="Times New Roman" panose="02020603050405020304" pitchFamily="18" charset="0"/>
                          <a:cs typeface="Times New Roman" panose="02020603050405020304" pitchFamily="18" charset="0"/>
                        </a:rPr>
                        <a:t>                </a:t>
                      </a:r>
                      <a:r>
                        <a:rPr lang="en-US" altLang="zh-CN" sz="3200" b="0">
                          <a:solidFill>
                            <a:schemeClr val="accent5">
                              <a:lumMod val="75000"/>
                            </a:schemeClr>
                          </a:solidFill>
                          <a:latin typeface="Times New Roman" panose="02020603050405020304" pitchFamily="18" charset="0"/>
                          <a:cs typeface="Times New Roman" panose="02020603050405020304" pitchFamily="18" charset="0"/>
                        </a:rPr>
                        <a:t>plot</a:t>
                      </a:r>
                      <a:endParaRPr lang="en-US" altLang="zh-CN" sz="3200">
                        <a:solidFill>
                          <a:schemeClr val="accent5">
                            <a:lumMod val="75000"/>
                          </a:schemeClr>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l">
                        <a:buNone/>
                      </a:pPr>
                      <a:r>
                        <a:rPr lang="en-US" altLang="zh-CN" sz="3200" b="0">
                          <a:solidFill>
                            <a:srgbClr val="FF0000"/>
                          </a:solidFill>
                          <a:latin typeface="Times New Roman" panose="02020603050405020304" pitchFamily="18" charset="0"/>
                          <a:cs typeface="Times New Roman" panose="02020603050405020304" pitchFamily="18" charset="0"/>
                        </a:rPr>
                        <a:t>emotion</a:t>
                      </a:r>
                      <a:r>
                        <a:rPr lang="en-US" altLang="zh-CN" sz="3200">
                          <a:solidFill>
                            <a:srgbClr val="FF0000"/>
                          </a:solidFill>
                          <a:latin typeface="Times New Roman" panose="02020603050405020304" pitchFamily="18" charset="0"/>
                          <a:cs typeface="Times New Roman" panose="02020603050405020304" pitchFamily="18" charset="0"/>
                        </a:rPr>
                        <a:t>s</a:t>
                      </a:r>
                      <a:endParaRPr lang="en-US" altLang="zh-CN" sz="3200">
                        <a:solidFill>
                          <a:srgbClr val="FF0000"/>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2844800">
                <a:tc>
                  <a:txBody>
                    <a:bodyPr/>
                    <a:p>
                      <a:pPr marL="457200" indent="-457200">
                        <a:buFont typeface="Wingdings" panose="05000000000000000000" charset="0"/>
                        <a:buChar char="Ø"/>
                      </a:pPr>
                      <a:endParaRPr lang="en-US" altLang="zh-CN" sz="2400">
                        <a:latin typeface="Times New Roman" panose="02020603050405020304" pitchFamily="18" charset="0"/>
                        <a:cs typeface="Times New Roman" panose="02020603050405020304" pitchFamily="18" charset="0"/>
                        <a:sym typeface="+mn-ea"/>
                      </a:endParaRPr>
                    </a:p>
                    <a:p>
                      <a:pPr marL="457200" indent="-457200">
                        <a:buFont typeface="Wingdings" panose="05000000000000000000" charset="0"/>
                        <a:buChar char="Ø"/>
                      </a:pPr>
                      <a:endParaRPr lang="en-US" altLang="zh-CN" sz="2400">
                        <a:latin typeface="Times New Roman" panose="02020603050405020304" pitchFamily="18" charset="0"/>
                        <a:cs typeface="Times New Roman" panose="02020603050405020304" pitchFamily="18" charset="0"/>
                        <a:sym typeface="+mn-ea"/>
                      </a:endParaRPr>
                    </a:p>
                    <a:p>
                      <a:pPr marL="457200" indent="-457200">
                        <a:buFont typeface="Wingdings" panose="05000000000000000000" charset="0"/>
                        <a:buChar char="Ø"/>
                      </a:pPr>
                      <a:endParaRPr lang="en-US" altLang="zh-CN" sz="2400" b="0">
                        <a:latin typeface="Times New Roman" panose="02020603050405020304" pitchFamily="18" charset="0"/>
                        <a:cs typeface="Times New Roman" panose="02020603050405020304" pitchFamily="18" charset="0"/>
                        <a:sym typeface="+mn-ea"/>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endParaRPr lang="en-US" altLang="zh-CN" sz="2400">
                        <a:latin typeface="Times New Roman" panose="02020603050405020304" pitchFamily="18" charset="0"/>
                        <a:cs typeface="Times New Roman" panose="02020603050405020304" pitchFamily="18" charset="0"/>
                        <a:sym typeface="+mn-ea"/>
                      </a:endParaRPr>
                    </a:p>
                    <a:p>
                      <a:pPr>
                        <a:buNone/>
                      </a:pPr>
                      <a:endParaRPr lang="en-US" altLang="zh-CN" sz="2400">
                        <a:latin typeface="Times New Roman" panose="02020603050405020304" pitchFamily="18" charset="0"/>
                        <a:cs typeface="Times New Roman" panose="02020603050405020304" pitchFamily="18" charset="0"/>
                        <a:sym typeface="+mn-ea"/>
                      </a:endParaRPr>
                    </a:p>
                    <a:p>
                      <a:pPr>
                        <a:buNone/>
                      </a:pPr>
                      <a:endParaRPr lang="en-US" altLang="zh-CN" sz="3200">
                        <a:latin typeface="Times New Roman" panose="02020603050405020304" pitchFamily="18" charset="0"/>
                        <a:cs typeface="Times New Roman" panose="02020603050405020304" pitchFamily="18" charset="0"/>
                        <a:sym typeface="+mn-ea"/>
                      </a:endParaRPr>
                    </a:p>
                    <a:p>
                      <a:pPr>
                        <a:buNone/>
                      </a:pPr>
                      <a:endParaRPr lang="en-US" altLang="zh-CN" sz="4400" b="1">
                        <a:sym typeface="+mn-ea"/>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sp>
        <p:nvSpPr>
          <p:cNvPr id="7" name="文本框 6"/>
          <p:cNvSpPr txBox="1"/>
          <p:nvPr/>
        </p:nvSpPr>
        <p:spPr>
          <a:xfrm>
            <a:off x="168910" y="3359785"/>
            <a:ext cx="3446780" cy="2676525"/>
          </a:xfrm>
          <a:prstGeom prst="rect">
            <a:avLst/>
          </a:prstGeom>
          <a:noFill/>
        </p:spPr>
        <p:txBody>
          <a:bodyPr wrap="square" rtlCol="0">
            <a:spAutoFit/>
          </a:bodyPr>
          <a:p>
            <a:pPr marL="457200" indent="-457200" algn="l">
              <a:buFont typeface="Wingdings" panose="05000000000000000000" charset="0"/>
              <a:buChar char="Ø"/>
            </a:pPr>
            <a:r>
              <a:rPr lang="en-US" altLang="zh-CN" sz="2400">
                <a:latin typeface="Times New Roman" panose="02020603050405020304" pitchFamily="18" charset="0"/>
                <a:cs typeface="Times New Roman" panose="02020603050405020304" pitchFamily="18" charset="0"/>
                <a:sym typeface="+mn-ea"/>
              </a:rPr>
              <a:t>my attempt to pull my head out</a:t>
            </a:r>
            <a:endParaRPr lang="en-US" altLang="zh-CN" sz="2400" b="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Ø"/>
            </a:pPr>
            <a:r>
              <a:rPr lang="en-US" altLang="zh-CN" sz="2400">
                <a:solidFill>
                  <a:srgbClr val="FF0000"/>
                </a:solidFill>
                <a:latin typeface="Times New Roman" panose="02020603050405020304" pitchFamily="18" charset="0"/>
                <a:cs typeface="Times New Roman" panose="02020603050405020304" pitchFamily="18" charset="0"/>
                <a:sym typeface="+mn-ea"/>
              </a:rPr>
              <a:t>my family</a:t>
            </a:r>
            <a:r>
              <a:rPr lang="en-US" altLang="zh-CN" sz="2400">
                <a:latin typeface="Times New Roman" panose="02020603050405020304" pitchFamily="18" charset="0"/>
                <a:cs typeface="Times New Roman" panose="02020603050405020304" pitchFamily="18" charset="0"/>
                <a:sym typeface="+mn-ea"/>
              </a:rPr>
              <a:t> offered help</a:t>
            </a:r>
            <a:endParaRPr lang="en-US" altLang="zh-CN" sz="2400" b="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Ø"/>
            </a:pPr>
            <a:r>
              <a:rPr lang="en-US" altLang="zh-CN" sz="2400">
                <a:latin typeface="Times New Roman" panose="02020603050405020304" pitchFamily="18" charset="0"/>
                <a:cs typeface="Times New Roman" panose="02020603050405020304" pitchFamily="18" charset="0"/>
                <a:sym typeface="+mn-ea"/>
              </a:rPr>
              <a:t>my head was released</a:t>
            </a:r>
            <a:endParaRPr lang="en-US" altLang="zh-CN" sz="2400" b="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Ø"/>
            </a:pPr>
            <a:r>
              <a:rPr lang="en-US" altLang="zh-CN" sz="2400">
                <a:latin typeface="Times New Roman" panose="02020603050405020304" pitchFamily="18" charset="0"/>
                <a:cs typeface="Times New Roman" panose="02020603050405020304" pitchFamily="18" charset="0"/>
                <a:sym typeface="+mn-ea"/>
              </a:rPr>
              <a:t>my mum captured the whole event</a:t>
            </a:r>
            <a:endParaRPr lang="en-US" altLang="zh-CN" sz="4400" b="1">
              <a:latin typeface="Times New Roman" panose="02020603050405020304" pitchFamily="18" charset="0"/>
              <a:cs typeface="Times New Roman" panose="02020603050405020304" pitchFamily="18" charset="0"/>
              <a:sym typeface="+mn-ea"/>
            </a:endParaRPr>
          </a:p>
        </p:txBody>
      </p:sp>
      <p:sp>
        <p:nvSpPr>
          <p:cNvPr id="8" name="文本框 7"/>
          <p:cNvSpPr txBox="1"/>
          <p:nvPr/>
        </p:nvSpPr>
        <p:spPr>
          <a:xfrm>
            <a:off x="3902075" y="3549015"/>
            <a:ext cx="1130935" cy="1198880"/>
          </a:xfrm>
          <a:prstGeom prst="rect">
            <a:avLst/>
          </a:prstGeom>
          <a:noFill/>
        </p:spPr>
        <p:txBody>
          <a:bodyPr wrap="none" rtlCol="0">
            <a:spAutoFit/>
          </a:bodyPr>
          <a:p>
            <a:pPr algn="l">
              <a:buNone/>
            </a:pPr>
            <a:r>
              <a:rPr lang="en-US" altLang="zh-CN" sz="2400">
                <a:solidFill>
                  <a:srgbClr val="FF0000"/>
                </a:solidFill>
                <a:latin typeface="Times New Roman" panose="02020603050405020304" pitchFamily="18" charset="0"/>
                <a:cs typeface="Times New Roman" panose="02020603050405020304" pitchFamily="18" charset="0"/>
                <a:sym typeface="+mn-ea"/>
              </a:rPr>
              <a:t>anxious</a:t>
            </a:r>
            <a:endParaRPr lang="en-US" altLang="zh-CN" sz="2400" b="0">
              <a:solidFill>
                <a:srgbClr val="FF0000"/>
              </a:solidFill>
              <a:latin typeface="Times New Roman" panose="02020603050405020304" pitchFamily="18" charset="0"/>
              <a:cs typeface="Times New Roman" panose="02020603050405020304" pitchFamily="18" charset="0"/>
              <a:sym typeface="+mn-ea"/>
            </a:endParaRPr>
          </a:p>
          <a:p>
            <a:pPr algn="l">
              <a:buNone/>
            </a:pPr>
            <a:endParaRPr lang="en-US" altLang="zh-CN" sz="2400" b="0">
              <a:solidFill>
                <a:srgbClr val="FF0000"/>
              </a:solidFill>
              <a:latin typeface="Times New Roman" panose="02020603050405020304" pitchFamily="18" charset="0"/>
              <a:cs typeface="Times New Roman" panose="02020603050405020304" pitchFamily="18" charset="0"/>
              <a:sym typeface="+mn-ea"/>
            </a:endParaRPr>
          </a:p>
          <a:p>
            <a:pPr algn="l">
              <a:buNone/>
            </a:pPr>
            <a:endParaRPr lang="en-US" altLang="zh-CN" sz="2400" b="0">
              <a:solidFill>
                <a:srgbClr val="FF0000"/>
              </a:solidFill>
              <a:latin typeface="Times New Roman" panose="02020603050405020304" pitchFamily="18" charset="0"/>
              <a:cs typeface="Times New Roman" panose="02020603050405020304" pitchFamily="18" charset="0"/>
              <a:sym typeface="+mn-ea"/>
            </a:endParaRPr>
          </a:p>
        </p:txBody>
      </p:sp>
      <p:sp>
        <p:nvSpPr>
          <p:cNvPr id="9" name="右箭头 8"/>
          <p:cNvSpPr/>
          <p:nvPr/>
        </p:nvSpPr>
        <p:spPr>
          <a:xfrm rot="5400000">
            <a:off x="4182110" y="3966845"/>
            <a:ext cx="516890" cy="393065"/>
          </a:xfrm>
          <a:prstGeom prst="rightArrow">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右箭头 10"/>
          <p:cNvSpPr/>
          <p:nvPr/>
        </p:nvSpPr>
        <p:spPr>
          <a:xfrm rot="5400000">
            <a:off x="4182110" y="4944110"/>
            <a:ext cx="516890" cy="393065"/>
          </a:xfrm>
          <a:prstGeom prst="rightArrow">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3936365" y="5624830"/>
            <a:ext cx="1163955" cy="460375"/>
          </a:xfrm>
          <a:prstGeom prst="rect">
            <a:avLst/>
          </a:prstGeom>
          <a:noFill/>
        </p:spPr>
        <p:txBody>
          <a:bodyPr wrap="none" rtlCol="0">
            <a:spAutoFit/>
          </a:bodyPr>
          <a:p>
            <a:pPr algn="l">
              <a:buNone/>
            </a:pPr>
            <a:r>
              <a:rPr lang="en-US" altLang="zh-CN" sz="2400">
                <a:solidFill>
                  <a:srgbClr val="FF0000"/>
                </a:solidFill>
                <a:latin typeface="Times New Roman" panose="02020603050405020304" pitchFamily="18" charset="0"/>
                <a:cs typeface="Times New Roman" panose="02020603050405020304" pitchFamily="18" charset="0"/>
                <a:sym typeface="+mn-ea"/>
              </a:rPr>
              <a:t>relieved</a:t>
            </a:r>
            <a:endParaRPr lang="en-US" altLang="zh-CN" sz="2400" b="0">
              <a:solidFill>
                <a:srgbClr val="FF0000"/>
              </a:solidFill>
              <a:latin typeface="Times New Roman" panose="02020603050405020304" pitchFamily="18" charset="0"/>
              <a:cs typeface="Times New Roman" panose="02020603050405020304" pitchFamily="18" charset="0"/>
              <a:sym typeface="+mn-ea"/>
            </a:endParaRPr>
          </a:p>
        </p:txBody>
      </p:sp>
      <p:sp>
        <p:nvSpPr>
          <p:cNvPr id="13" name="文本框 12"/>
          <p:cNvSpPr txBox="1"/>
          <p:nvPr/>
        </p:nvSpPr>
        <p:spPr>
          <a:xfrm>
            <a:off x="3902075" y="4422140"/>
            <a:ext cx="1232535" cy="460375"/>
          </a:xfrm>
          <a:prstGeom prst="rect">
            <a:avLst/>
          </a:prstGeom>
          <a:noFill/>
        </p:spPr>
        <p:txBody>
          <a:bodyPr wrap="none" rtlCol="0">
            <a:spAutoFit/>
          </a:bodyPr>
          <a:p>
            <a:pPr algn="l"/>
            <a:r>
              <a:rPr lang="en-US" altLang="zh-CN" sz="2400">
                <a:solidFill>
                  <a:srgbClr val="FF0000"/>
                </a:solidFill>
                <a:latin typeface="Times New Roman" panose="02020603050405020304" pitchFamily="18" charset="0"/>
                <a:cs typeface="Times New Roman" panose="02020603050405020304" pitchFamily="18" charset="0"/>
                <a:sym typeface="+mn-ea"/>
              </a:rPr>
              <a:t>hopeless</a:t>
            </a:r>
            <a:endParaRPr lang="en-US" altLang="zh-CN" sz="2400">
              <a:solidFill>
                <a:srgbClr val="FF0000"/>
              </a:solidFill>
              <a:latin typeface="Times New Roman" panose="02020603050405020304" pitchFamily="18" charset="0"/>
              <a:cs typeface="Times New Roman" panose="02020603050405020304" pitchFamily="18" charset="0"/>
              <a:sym typeface="+mn-ea"/>
            </a:endParaRPr>
          </a:p>
        </p:txBody>
      </p:sp>
      <p:sp>
        <p:nvSpPr>
          <p:cNvPr id="14" name="文本框 13"/>
          <p:cNvSpPr txBox="1"/>
          <p:nvPr/>
        </p:nvSpPr>
        <p:spPr>
          <a:xfrm>
            <a:off x="5946140" y="3917950"/>
            <a:ext cx="3956685" cy="829945"/>
          </a:xfrm>
          <a:prstGeom prst="rect">
            <a:avLst/>
          </a:prstGeom>
          <a:noFill/>
        </p:spPr>
        <p:txBody>
          <a:bodyPr wrap="none" rtlCol="0">
            <a:spAutoFit/>
          </a:bodyPr>
          <a:p>
            <a:pPr marL="457200" indent="-457200" algn="l">
              <a:buFont typeface="Wingdings" panose="05000000000000000000" charset="0"/>
              <a:buChar char="Ø"/>
            </a:pPr>
            <a:r>
              <a:rPr lang="en-US" altLang="zh-CN" sz="2400">
                <a:latin typeface="Times New Roman" panose="02020603050405020304" pitchFamily="18" charset="0"/>
                <a:cs typeface="Times New Roman" panose="02020603050405020304" pitchFamily="18" charset="0"/>
                <a:sym typeface="+mn-ea"/>
              </a:rPr>
              <a:t>reactions from netizens</a:t>
            </a:r>
            <a:endParaRPr lang="en-US" altLang="zh-CN" sz="240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Ø"/>
            </a:pPr>
            <a:r>
              <a:rPr lang="en-US" altLang="zh-CN" sz="2400">
                <a:latin typeface="Times New Roman" panose="02020603050405020304" pitchFamily="18" charset="0"/>
                <a:cs typeface="Times New Roman" panose="02020603050405020304" pitchFamily="18" charset="0"/>
                <a:sym typeface="+mn-ea"/>
              </a:rPr>
              <a:t>my reflections on the event</a:t>
            </a:r>
            <a:endParaRPr lang="en-US" altLang="zh-CN" sz="2400" b="0">
              <a:latin typeface="Times New Roman" panose="02020603050405020304" pitchFamily="18" charset="0"/>
              <a:cs typeface="Times New Roman" panose="02020603050405020304" pitchFamily="18" charset="0"/>
              <a:sym typeface="+mn-ea"/>
            </a:endParaRPr>
          </a:p>
        </p:txBody>
      </p:sp>
      <p:sp>
        <p:nvSpPr>
          <p:cNvPr id="16" name="文本框 15"/>
          <p:cNvSpPr txBox="1"/>
          <p:nvPr/>
        </p:nvSpPr>
        <p:spPr>
          <a:xfrm>
            <a:off x="10131425" y="3359785"/>
            <a:ext cx="1300480" cy="829945"/>
          </a:xfrm>
          <a:prstGeom prst="rect">
            <a:avLst/>
          </a:prstGeom>
          <a:noFill/>
        </p:spPr>
        <p:txBody>
          <a:bodyPr wrap="none" rtlCol="0">
            <a:spAutoFit/>
          </a:bodyPr>
          <a:p>
            <a:pPr algn="l">
              <a:buNone/>
            </a:pPr>
            <a:r>
              <a:rPr lang="en-US" altLang="zh-CN" sz="2400">
                <a:solidFill>
                  <a:srgbClr val="FF0000"/>
                </a:solidFill>
                <a:latin typeface="Times New Roman" panose="02020603050405020304" pitchFamily="18" charset="0"/>
                <a:cs typeface="Times New Roman" panose="02020603050405020304" pitchFamily="18" charset="0"/>
                <a:sym typeface="+mn-ea"/>
              </a:rPr>
              <a:t>surprised</a:t>
            </a:r>
            <a:endParaRPr lang="en-US" altLang="zh-CN" sz="2400">
              <a:solidFill>
                <a:srgbClr val="FF0000"/>
              </a:solidFill>
              <a:latin typeface="Times New Roman" panose="02020603050405020304" pitchFamily="18" charset="0"/>
              <a:cs typeface="Times New Roman" panose="02020603050405020304" pitchFamily="18" charset="0"/>
              <a:sym typeface="+mn-ea"/>
            </a:endParaRPr>
          </a:p>
          <a:p>
            <a:pPr algn="l">
              <a:buNone/>
            </a:pPr>
            <a:r>
              <a:rPr lang="en-US" altLang="zh-CN" sz="2400">
                <a:solidFill>
                  <a:srgbClr val="FF0000"/>
                </a:solidFill>
                <a:latin typeface="Times New Roman" panose="02020603050405020304" pitchFamily="18" charset="0"/>
                <a:cs typeface="Times New Roman" panose="02020603050405020304" pitchFamily="18" charset="0"/>
                <a:sym typeface="+mn-ea"/>
              </a:rPr>
              <a:t>amazing</a:t>
            </a:r>
            <a:endParaRPr lang="en-US" altLang="zh-CN" sz="2400">
              <a:solidFill>
                <a:srgbClr val="FF0000"/>
              </a:solidFill>
              <a:latin typeface="Times New Roman" panose="02020603050405020304" pitchFamily="18" charset="0"/>
              <a:cs typeface="Times New Roman" panose="02020603050405020304" pitchFamily="18" charset="0"/>
              <a:sym typeface="+mn-ea"/>
            </a:endParaRPr>
          </a:p>
        </p:txBody>
      </p:sp>
      <p:sp>
        <p:nvSpPr>
          <p:cNvPr id="17" name="右箭头 16"/>
          <p:cNvSpPr/>
          <p:nvPr/>
        </p:nvSpPr>
        <p:spPr>
          <a:xfrm rot="5400000">
            <a:off x="10523220" y="4292600"/>
            <a:ext cx="516890" cy="393065"/>
          </a:xfrm>
          <a:prstGeom prst="rightArrow">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文本框 17"/>
          <p:cNvSpPr txBox="1"/>
          <p:nvPr/>
        </p:nvSpPr>
        <p:spPr>
          <a:xfrm>
            <a:off x="10226675" y="4747895"/>
            <a:ext cx="1316355" cy="460375"/>
          </a:xfrm>
          <a:prstGeom prst="rect">
            <a:avLst/>
          </a:prstGeom>
          <a:noFill/>
        </p:spPr>
        <p:txBody>
          <a:bodyPr wrap="none" rtlCol="0">
            <a:spAutoFit/>
          </a:bodyPr>
          <a:p>
            <a:pPr algn="l">
              <a:buNone/>
            </a:pPr>
            <a:r>
              <a:rPr lang="en-US" altLang="zh-CN" sz="2400">
                <a:solidFill>
                  <a:srgbClr val="FF0000"/>
                </a:solidFill>
                <a:latin typeface="Times New Roman" panose="02020603050405020304" pitchFamily="18" charset="0"/>
                <a:cs typeface="Times New Roman" panose="02020603050405020304" pitchFamily="18" charset="0"/>
                <a:sym typeface="+mn-ea"/>
              </a:rPr>
              <a:t>delighted</a:t>
            </a:r>
            <a:endParaRPr lang="en-US" altLang="zh-CN" sz="2400">
              <a:solidFill>
                <a:srgbClr val="FF0000"/>
              </a:solidFill>
              <a:latin typeface="Times New Roman" panose="02020603050405020304" pitchFamily="18" charset="0"/>
              <a:cs typeface="Times New Roman" panose="02020603050405020304" pitchFamily="18" charset="0"/>
              <a:sym typeface="+mn-ea"/>
            </a:endParaRPr>
          </a:p>
        </p:txBody>
      </p:sp>
      <p:sp>
        <p:nvSpPr>
          <p:cNvPr id="2" name="文本框 1"/>
          <p:cNvSpPr txBox="1"/>
          <p:nvPr/>
        </p:nvSpPr>
        <p:spPr>
          <a:xfrm>
            <a:off x="735330" y="485775"/>
            <a:ext cx="2829560" cy="521970"/>
          </a:xfrm>
          <a:prstGeom prst="rect">
            <a:avLst/>
          </a:prstGeom>
          <a:noFill/>
        </p:spPr>
        <p:txBody>
          <a:bodyPr wrap="none" rtlCol="0">
            <a:spAutoFit/>
          </a:bodyPr>
          <a:p>
            <a:r>
              <a:rPr lang="en-US" altLang="zh-CN" sz="2800" b="1"/>
              <a:t>emotion changes</a:t>
            </a:r>
            <a:endParaRPr lang="en-US" altLang="zh-CN" sz="2800" b="1"/>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ox(in)">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ox(in)">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ox(in)">
                                      <p:cBhvr>
                                        <p:cTn id="22" dur="20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ox(in)">
                                      <p:cBhvr>
                                        <p:cTn id="27" dur="2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ox(in)">
                                      <p:cBhvr>
                                        <p:cTn id="32" dur="20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ox(in)">
                                      <p:cBhvr>
                                        <p:cTn id="37" dur="20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box(in)">
                                      <p:cBhvr>
                                        <p:cTn id="42" dur="20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ox(in)">
                                      <p:cBhvr>
                                        <p:cTn id="47" dur="20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box(in)">
                                      <p:cBhvr>
                                        <p:cTn id="52"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P spid="13" grpId="0"/>
      <p:bldP spid="11" grpId="0" bldLvl="0" animBg="1"/>
      <p:bldP spid="12" grpId="0"/>
      <p:bldP spid="14" grpId="0"/>
      <p:bldP spid="16" grpId="0"/>
      <p:bldP spid="17" grpId="0" bldLvl="0" animBg="1"/>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309842" y="202783"/>
            <a:ext cx="6891693" cy="6452235"/>
          </a:xfrm>
          <a:prstGeom prst="rect">
            <a:avLst/>
          </a:prstGeom>
          <a:noFill/>
        </p:spPr>
        <p:txBody>
          <a:bodyPr wrap="square" rtlCol="0">
            <a:spAutoFit/>
          </a:bodyPr>
          <a:lstStyle/>
          <a:p>
            <a:pPr indent="0" fontAlgn="auto">
              <a:lnSpc>
                <a:spcPts val="3100"/>
              </a:lnSpc>
              <a:spcAft>
                <a:spcPts val="0"/>
              </a:spcAft>
            </a:pPr>
            <a:r>
              <a:rPr lang="zh-CN" altLang="en-US"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下水作文</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0" algn="just" fontAlgn="auto">
              <a:lnSpc>
                <a:spcPts val="3100"/>
              </a:lnSpc>
              <a:spcAft>
                <a:spcPts val="0"/>
              </a:spcAft>
            </a:pPr>
            <a:r>
              <a:rPr lang="en-US" altLang="zh-CN" sz="2400" i="1"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I </a:t>
            </a:r>
            <a:r>
              <a:rPr lang="en-US" altLang="zh-CN" sz="2400" i="1"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was stuck for five or six minutes though it felt much longer</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How I wished I had not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acted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so foolishly, making myself a laughing stock of my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family! I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could well imagine how they would look when my head came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out.  Seeing my repeated efforts but in vain,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Jason</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darted out of the room and turned to Dad for help. Seeing me caught in such a situation,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Dad</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was unexpectedly surprised, but soon surprise transformed into laughter. He tried many approaches, and eventually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managed</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to get my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head</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out by carefully cutting the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pumpkin</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open with a knife. </a:t>
            </a:r>
            <a:r>
              <a:rPr lang="en-US" altLang="zh-CN" sz="2400" kern="1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Just when I felt relieved to be  freed from the pumpkin</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I suddenly found that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mom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should be shooting all that happened to me and would upload it online.</a:t>
            </a:r>
            <a:endPar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cxnSp>
        <p:nvCxnSpPr>
          <p:cNvPr id="4" name="直接箭头连接符 3"/>
          <p:cNvCxnSpPr/>
          <p:nvPr/>
        </p:nvCxnSpPr>
        <p:spPr>
          <a:xfrm flipV="1">
            <a:off x="2444115" y="1352550"/>
            <a:ext cx="5013960" cy="889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V="1">
            <a:off x="1855470" y="1781175"/>
            <a:ext cx="5602605" cy="254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a:off x="4121943" y="2628900"/>
            <a:ext cx="3219450" cy="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V="1">
            <a:off x="4224655" y="3429000"/>
            <a:ext cx="2976880" cy="1460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a:off x="1795462" y="4244975"/>
            <a:ext cx="5545931" cy="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639049" y="936674"/>
            <a:ext cx="4448175" cy="830997"/>
          </a:xfrm>
          <a:prstGeom prst="rect">
            <a:avLst/>
          </a:prstGeom>
          <a:noFill/>
        </p:spPr>
        <p:txBody>
          <a:bodyPr wrap="square" rtlCol="0">
            <a:spAutoFit/>
          </a:bodyPr>
          <a:lstStyle/>
          <a:p>
            <a:r>
              <a:rPr lang="zh-CN" altLang="en-US" sz="2400" dirty="0" smtClean="0">
                <a:solidFill>
                  <a:srgbClr val="0000FF"/>
                </a:solidFill>
              </a:rPr>
              <a:t>运用虚拟语气，把后悔的心理活动 表达地很生动。</a:t>
            </a:r>
            <a:endParaRPr lang="zh-CN" altLang="en-US" sz="2400" dirty="0">
              <a:solidFill>
                <a:srgbClr val="0000FF"/>
              </a:solidFill>
            </a:endParaRPr>
          </a:p>
        </p:txBody>
      </p:sp>
      <p:sp>
        <p:nvSpPr>
          <p:cNvPr id="16" name="TextBox 15"/>
          <p:cNvSpPr txBox="1"/>
          <p:nvPr/>
        </p:nvSpPr>
        <p:spPr>
          <a:xfrm>
            <a:off x="7600950" y="1908085"/>
            <a:ext cx="4467223" cy="1200329"/>
          </a:xfrm>
          <a:prstGeom prst="rect">
            <a:avLst/>
          </a:prstGeom>
          <a:noFill/>
        </p:spPr>
        <p:txBody>
          <a:bodyPr wrap="square" rtlCol="0">
            <a:spAutoFit/>
          </a:bodyPr>
          <a:lstStyle/>
          <a:p>
            <a:r>
              <a:rPr lang="zh-CN" altLang="en-US" sz="2400" dirty="0" smtClean="0"/>
              <a:t>连续</a:t>
            </a:r>
            <a:r>
              <a:rPr lang="en-US" altLang="zh-CN" sz="2400" dirty="0" smtClean="0"/>
              <a:t>4</a:t>
            </a:r>
            <a:r>
              <a:rPr lang="zh-CN" altLang="en-US" sz="2400" dirty="0" smtClean="0"/>
              <a:t>处运用分词状语</a:t>
            </a:r>
            <a:r>
              <a:rPr lang="en-US" altLang="zh-CN" sz="2400" dirty="0" smtClean="0"/>
              <a:t>seeing, making, seeing, caught,</a:t>
            </a:r>
            <a:r>
              <a:rPr lang="zh-CN" altLang="en-US" sz="2400" dirty="0" smtClean="0"/>
              <a:t>，增加了语言的高级感和表达的紧凑感。</a:t>
            </a:r>
            <a:endParaRPr lang="zh-CN" altLang="en-US" sz="2400" dirty="0"/>
          </a:p>
        </p:txBody>
      </p:sp>
      <p:sp>
        <p:nvSpPr>
          <p:cNvPr id="17" name="TextBox 16"/>
          <p:cNvSpPr txBox="1"/>
          <p:nvPr/>
        </p:nvSpPr>
        <p:spPr>
          <a:xfrm>
            <a:off x="7715249" y="3615104"/>
            <a:ext cx="3971925" cy="830997"/>
          </a:xfrm>
          <a:prstGeom prst="rect">
            <a:avLst/>
          </a:prstGeom>
          <a:noFill/>
        </p:spPr>
        <p:txBody>
          <a:bodyPr wrap="square" rtlCol="0">
            <a:spAutoFit/>
          </a:bodyPr>
          <a:lstStyle/>
          <a:p>
            <a:r>
              <a:rPr lang="zh-CN" altLang="en-US" sz="2400" dirty="0" smtClean="0">
                <a:solidFill>
                  <a:srgbClr val="0000FF"/>
                </a:solidFill>
              </a:rPr>
              <a:t>运用无灵主语，句式多样化，更生动。</a:t>
            </a:r>
            <a:endParaRPr lang="zh-CN" altLang="en-US" sz="2400" dirty="0">
              <a:solidFill>
                <a:srgbClr val="0000FF"/>
              </a:solidFill>
            </a:endParaRPr>
          </a:p>
        </p:txBody>
      </p:sp>
      <p:sp>
        <p:nvSpPr>
          <p:cNvPr id="18" name="TextBox 17"/>
          <p:cNvSpPr txBox="1"/>
          <p:nvPr/>
        </p:nvSpPr>
        <p:spPr>
          <a:xfrm>
            <a:off x="7658099" y="4700319"/>
            <a:ext cx="4352923" cy="830997"/>
          </a:xfrm>
          <a:prstGeom prst="rect">
            <a:avLst/>
          </a:prstGeom>
          <a:noFill/>
        </p:spPr>
        <p:txBody>
          <a:bodyPr wrap="square" rtlCol="0">
            <a:spAutoFit/>
          </a:bodyPr>
          <a:lstStyle/>
          <a:p>
            <a:r>
              <a:rPr lang="zh-CN" altLang="en-US" sz="2400" dirty="0" smtClean="0"/>
              <a:t>运用语言情节来过渡，使</a:t>
            </a:r>
            <a:r>
              <a:rPr lang="zh-CN" altLang="en-US" sz="2400" dirty="0"/>
              <a:t>行文</a:t>
            </a:r>
            <a:r>
              <a:rPr lang="zh-CN" altLang="en-US" sz="2400" dirty="0" smtClean="0"/>
              <a:t>自然，文本有生命力。</a:t>
            </a:r>
            <a:endParaRPr lang="zh-CN" altLang="en-US" sz="2400" dirty="0"/>
          </a:p>
        </p:txBody>
      </p:sp>
      <p:sp>
        <p:nvSpPr>
          <p:cNvPr id="19" name="TextBox 18"/>
          <p:cNvSpPr txBox="1"/>
          <p:nvPr/>
        </p:nvSpPr>
        <p:spPr>
          <a:xfrm>
            <a:off x="7715249" y="5531316"/>
            <a:ext cx="4295773" cy="1200329"/>
          </a:xfrm>
          <a:prstGeom prst="rect">
            <a:avLst/>
          </a:prstGeom>
          <a:noFill/>
        </p:spPr>
        <p:txBody>
          <a:bodyPr wrap="square" rtlCol="0">
            <a:spAutoFit/>
          </a:bodyPr>
          <a:lstStyle/>
          <a:p>
            <a:r>
              <a:rPr lang="zh-CN" altLang="en-US" sz="2400" dirty="0" smtClean="0">
                <a:solidFill>
                  <a:srgbClr val="0000FF"/>
                </a:solidFill>
              </a:rPr>
              <a:t>高级词块</a:t>
            </a:r>
            <a:r>
              <a:rPr lang="en-US" altLang="zh-CN" sz="2400" dirty="0" smtClean="0">
                <a:solidFill>
                  <a:srgbClr val="0000FF"/>
                </a:solidFill>
              </a:rPr>
              <a:t>:</a:t>
            </a:r>
            <a:r>
              <a:rPr lang="en-US" altLang="zh-CN" sz="2400" dirty="0">
                <a:solidFill>
                  <a:srgbClr val="0000FF"/>
                </a:solidFill>
              </a:rPr>
              <a:t>repeated efforts, </a:t>
            </a:r>
            <a:r>
              <a:rPr lang="en-US" altLang="zh-CN" sz="2400" dirty="0" smtClean="0">
                <a:solidFill>
                  <a:srgbClr val="0000FF"/>
                </a:solidFill>
              </a:rPr>
              <a:t>laughing stock, </a:t>
            </a:r>
            <a:r>
              <a:rPr lang="en-US" altLang="zh-CN" sz="2400" dirty="0">
                <a:solidFill>
                  <a:srgbClr val="0000FF"/>
                </a:solidFill>
              </a:rPr>
              <a:t>dart </a:t>
            </a:r>
            <a:r>
              <a:rPr lang="en-US" altLang="zh-CN" sz="2400" dirty="0" smtClean="0">
                <a:solidFill>
                  <a:srgbClr val="0000FF"/>
                </a:solidFill>
              </a:rPr>
              <a:t>out, </a:t>
            </a:r>
            <a:endParaRPr lang="en-US" altLang="zh-CN" sz="2400" dirty="0" smtClean="0">
              <a:solidFill>
                <a:srgbClr val="0000FF"/>
              </a:solidFill>
            </a:endParaRPr>
          </a:p>
          <a:p>
            <a:r>
              <a:rPr lang="en-US" altLang="zh-CN" sz="2400" dirty="0" smtClean="0">
                <a:solidFill>
                  <a:srgbClr val="0000FF"/>
                </a:solidFill>
              </a:rPr>
              <a:t>be caught in.</a:t>
            </a:r>
            <a:endParaRPr lang="zh-CN" altLang="en-US" sz="2400" dirty="0">
              <a:solidFill>
                <a:srgbClr val="0000FF"/>
              </a:solidFill>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56528" y="203418"/>
            <a:ext cx="6329717" cy="6452235"/>
          </a:xfrm>
          <a:prstGeom prst="rect">
            <a:avLst/>
          </a:prstGeom>
          <a:noFill/>
        </p:spPr>
        <p:txBody>
          <a:bodyPr wrap="square" rtlCol="0">
            <a:spAutoFit/>
          </a:bodyPr>
          <a:lstStyle/>
          <a:p>
            <a:pPr indent="0" fontAlgn="auto">
              <a:lnSpc>
                <a:spcPts val="3100"/>
              </a:lnSpc>
              <a:spcAft>
                <a:spcPts val="0"/>
              </a:spcAft>
            </a:pPr>
            <a:r>
              <a:rPr lang="zh-CN" altLang="en-US"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下水作文</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0" algn="just" fontAlgn="auto">
              <a:lnSpc>
                <a:spcPts val="3100"/>
              </a:lnSpc>
              <a:spcAft>
                <a:spcPts val="0"/>
              </a:spcAft>
            </a:pPr>
            <a:r>
              <a:rPr lang="en-US" altLang="zh-CN" sz="2400" i="1"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That </a:t>
            </a:r>
            <a:r>
              <a:rPr lang="en-US" altLang="zh-CN" sz="2400" i="1"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video was posted online the Monday before </a:t>
            </a:r>
            <a:r>
              <a:rPr lang="en-US" altLang="zh-CN" sz="2400" i="1"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Halloween.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It </a:t>
            </a:r>
            <a:r>
              <a:rPr lang="en-US" altLang="zh-CN" sz="2400" kern="1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went viral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immediately. Just within hours, hundreds of likes and funny comments appeared, showing their enthusiasm. </a:t>
            </a:r>
            <a:r>
              <a:rPr lang="en-US" altLang="zh-CN" sz="2400" kern="1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Constant streams of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curious people even came by to take photos with us and my </a:t>
            </a:r>
            <a:r>
              <a:rPr lang="en-US" altLang="zh-CN" sz="2400" kern="1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prized</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lang="en-US" altLang="zh-CN" sz="2400" u="sng"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pumpkin</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Jason was really excited and Mom was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glad that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her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video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should </a:t>
            </a:r>
            <a:r>
              <a:rPr lang="en-US" altLang="zh-CN" sz="2400" kern="1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become such a hit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and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thus grew even crazier about shooting videos</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But for me, though a little embarrassed</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I </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soon totally </a:t>
            </a:r>
            <a:r>
              <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forgot the “unforgettable” incident and set out for the trick-or-treating</a:t>
            </a:r>
            <a:r>
              <a:rPr lang="en-US" altLang="zh-CN" sz="2400" kern="1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lang="en-US" altLang="zh-CN" sz="2400"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I would </a:t>
            </a:r>
            <a:r>
              <a:rPr lang="en-US" altLang="zh-CN" sz="2400"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like to take it as a treat to add joy and fun to this festive Halloween for everyone.</a:t>
            </a:r>
            <a:endParaRPr lang="en-US" altLang="zh-CN" sz="2400" kern="1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cxnSp>
        <p:nvCxnSpPr>
          <p:cNvPr id="4" name="直接箭头连接符 3"/>
          <p:cNvCxnSpPr/>
          <p:nvPr/>
        </p:nvCxnSpPr>
        <p:spPr>
          <a:xfrm flipV="1">
            <a:off x="4571365" y="2247900"/>
            <a:ext cx="2753360" cy="381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7591425" y="1833859"/>
            <a:ext cx="3714750" cy="830997"/>
          </a:xfrm>
          <a:prstGeom prst="rect">
            <a:avLst/>
          </a:prstGeom>
          <a:noFill/>
        </p:spPr>
        <p:txBody>
          <a:bodyPr wrap="square" rtlCol="0">
            <a:spAutoFit/>
          </a:bodyPr>
          <a:lstStyle/>
          <a:p>
            <a:r>
              <a:rPr lang="zh-CN" altLang="en-US" sz="2400" dirty="0" smtClean="0"/>
              <a:t>运用分词状语增加了语言的高级感和表达的紧凑感</a:t>
            </a:r>
            <a:r>
              <a:rPr lang="zh-CN" altLang="en-US" dirty="0" smtClean="0"/>
              <a:t>。</a:t>
            </a:r>
            <a:endParaRPr lang="zh-CN" altLang="en-US" dirty="0"/>
          </a:p>
        </p:txBody>
      </p:sp>
      <p:sp>
        <p:nvSpPr>
          <p:cNvPr id="7" name="TextBox 6"/>
          <p:cNvSpPr txBox="1"/>
          <p:nvPr/>
        </p:nvSpPr>
        <p:spPr>
          <a:xfrm>
            <a:off x="7477125" y="3105834"/>
            <a:ext cx="3962400" cy="1200329"/>
          </a:xfrm>
          <a:prstGeom prst="rect">
            <a:avLst/>
          </a:prstGeom>
          <a:noFill/>
        </p:spPr>
        <p:txBody>
          <a:bodyPr wrap="square" rtlCol="0">
            <a:spAutoFit/>
          </a:bodyPr>
          <a:lstStyle/>
          <a:p>
            <a:r>
              <a:rPr lang="zh-CN" altLang="en-US" sz="2400" dirty="0" smtClean="0">
                <a:solidFill>
                  <a:srgbClr val="0000FF"/>
                </a:solidFill>
              </a:rPr>
              <a:t>较多运用高级词块</a:t>
            </a:r>
            <a:r>
              <a:rPr lang="en-US" altLang="zh-CN" sz="2400" dirty="0" smtClean="0">
                <a:solidFill>
                  <a:srgbClr val="0000FF"/>
                </a:solidFill>
              </a:rPr>
              <a:t>:go viral, constant streams of, prized,   become a hit.</a:t>
            </a:r>
            <a:endParaRPr lang="zh-CN" altLang="en-US" sz="2400" dirty="0">
              <a:solidFill>
                <a:srgbClr val="0000FF"/>
              </a:solidFill>
            </a:endParaRPr>
          </a:p>
        </p:txBody>
      </p:sp>
      <p:sp>
        <p:nvSpPr>
          <p:cNvPr id="8" name="TextBox 7"/>
          <p:cNvSpPr txBox="1"/>
          <p:nvPr/>
        </p:nvSpPr>
        <p:spPr>
          <a:xfrm>
            <a:off x="7410449" y="5339059"/>
            <a:ext cx="4257675" cy="1200329"/>
          </a:xfrm>
          <a:prstGeom prst="rect">
            <a:avLst/>
          </a:prstGeom>
          <a:noFill/>
        </p:spPr>
        <p:txBody>
          <a:bodyPr wrap="square" rtlCol="0">
            <a:spAutoFit/>
          </a:bodyPr>
          <a:lstStyle/>
          <a:p>
            <a:r>
              <a:rPr lang="zh-CN" altLang="en-US" sz="2400" dirty="0" smtClean="0"/>
              <a:t>最后一句话的点题很应景，句中的</a:t>
            </a:r>
            <a:r>
              <a:rPr lang="en-US" altLang="zh-CN" sz="2400" dirty="0" smtClean="0"/>
              <a:t>treat</a:t>
            </a:r>
            <a:r>
              <a:rPr lang="zh-CN" altLang="en-US" sz="2400" dirty="0" smtClean="0"/>
              <a:t>巧妙地与万圣节主题</a:t>
            </a:r>
            <a:r>
              <a:rPr lang="en-US" altLang="zh-CN" sz="2400" dirty="0" smtClean="0"/>
              <a:t>trick-or-treat</a:t>
            </a:r>
            <a:r>
              <a:rPr lang="zh-CN" altLang="en-US" sz="2400" dirty="0" smtClean="0"/>
              <a:t>联系起来。</a:t>
            </a:r>
            <a:endParaRPr lang="zh-CN" altLang="en-US" sz="2400" dirty="0"/>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09550" y="855980"/>
            <a:ext cx="11772900" cy="5507990"/>
          </a:xfrm>
          <a:prstGeom prst="rect">
            <a:avLst/>
          </a:prstGeom>
          <a:noFill/>
          <a:ln w="28575">
            <a:solidFill>
              <a:schemeClr val="tx1"/>
            </a:solidFill>
          </a:ln>
        </p:spPr>
        <p:txBody>
          <a:bodyPr wrap="square" rtlCol="0" anchor="t">
            <a:spAutoFit/>
          </a:bodyPr>
          <a:p>
            <a:r>
              <a:rPr lang="en-US" altLang="zh-CN" sz="3200">
                <a:latin typeface="Times New Roman" panose="02020603050405020304" pitchFamily="18" charset="0"/>
                <a:cs typeface="Times New Roman" panose="02020603050405020304" pitchFamily="18" charset="0"/>
                <a:sym typeface="+mn-ea"/>
              </a:rPr>
              <a:t>      </a:t>
            </a:r>
            <a:r>
              <a:rPr lang="zh-CN" altLang="en-US" sz="3200" i="1">
                <a:latin typeface="Times New Roman" panose="02020603050405020304" pitchFamily="18" charset="0"/>
                <a:cs typeface="Times New Roman" panose="02020603050405020304" pitchFamily="18" charset="0"/>
                <a:sym typeface="+mn-ea"/>
              </a:rPr>
              <a:t>It was five or six minutes though it felt much longer.</a:t>
            </a:r>
            <a:r>
              <a:rPr lang="zh-CN" altLang="en-US" sz="3200">
                <a:latin typeface="Times New Roman" panose="02020603050405020304" pitchFamily="18" charset="0"/>
                <a:cs typeface="Times New Roman" panose="02020603050405020304" pitchFamily="18" charset="0"/>
                <a:sym typeface="+mn-ea"/>
              </a:rPr>
              <a:t> </a:t>
            </a:r>
            <a:r>
              <a:rPr lang="zh-CN" altLang="en-US" sz="3200">
                <a:latin typeface="Times New Roman" panose="02020603050405020304" pitchFamily="18" charset="0"/>
                <a:cs typeface="Times New Roman" panose="02020603050405020304" pitchFamily="18" charset="0"/>
              </a:rPr>
              <a:t>Trapped in the</a:t>
            </a:r>
            <a:r>
              <a:rPr lang="zh-CN" altLang="en-US" sz="3200" u="sng">
                <a:latin typeface="Times New Roman" panose="02020603050405020304" pitchFamily="18" charset="0"/>
                <a:cs typeface="Times New Roman" panose="02020603050405020304" pitchFamily="18" charset="0"/>
              </a:rPr>
              <a:t> pumpkin</a:t>
            </a:r>
            <a:r>
              <a:rPr lang="en-US" altLang="zh-CN" sz="3200">
                <a:latin typeface="Times New Roman" panose="02020603050405020304" pitchFamily="18" charset="0"/>
                <a:cs typeface="Times New Roman" panose="02020603050405020304" pitchFamily="18" charset="0"/>
              </a:rPr>
              <a:t>,</a:t>
            </a:r>
            <a:r>
              <a:rPr lang="zh-CN" altLang="en-US" sz="3200">
                <a:latin typeface="Times New Roman" panose="02020603050405020304" pitchFamily="18" charset="0"/>
                <a:cs typeface="Times New Roman" panose="02020603050405020304" pitchFamily="18" charset="0"/>
              </a:rPr>
              <a:t> I </a:t>
            </a:r>
            <a:r>
              <a:rPr lang="en-US" altLang="zh-CN" sz="3200">
                <a:latin typeface="Times New Roman" panose="02020603050405020304" pitchFamily="18" charset="0"/>
                <a:cs typeface="Times New Roman" panose="02020603050405020304" pitchFamily="18" charset="0"/>
              </a:rPr>
              <a:t>gulped for </a:t>
            </a:r>
            <a:r>
              <a:rPr lang="zh-CN" altLang="en-US" sz="3200">
                <a:latin typeface="Times New Roman" panose="02020603050405020304" pitchFamily="18" charset="0"/>
                <a:cs typeface="Times New Roman" panose="02020603050405020304" pitchFamily="18" charset="0"/>
              </a:rPr>
              <a:t>air</a:t>
            </a:r>
            <a:r>
              <a:rPr lang="en-US" altLang="zh-CN" sz="3200">
                <a:latin typeface="Times New Roman" panose="02020603050405020304" pitchFamily="18" charset="0"/>
                <a:cs typeface="Times New Roman" panose="02020603050405020304" pitchFamily="18" charset="0"/>
              </a:rPr>
              <a:t>,</a:t>
            </a:r>
            <a:r>
              <a:rPr lang="zh-CN" altLang="en-US" sz="3200">
                <a:latin typeface="Times New Roman" panose="02020603050405020304" pitchFamily="18" charset="0"/>
                <a:cs typeface="Times New Roman" panose="02020603050405020304" pitchFamily="18" charset="0"/>
              </a:rPr>
              <a:t> my throat dry </a:t>
            </a:r>
            <a:r>
              <a:rPr lang="en-US" altLang="zh-CN" sz="3200">
                <a:latin typeface="Times New Roman" panose="02020603050405020304" pitchFamily="18" charset="0"/>
                <a:cs typeface="Times New Roman" panose="02020603050405020304" pitchFamily="18" charset="0"/>
              </a:rPr>
              <a:t>and</a:t>
            </a:r>
            <a:r>
              <a:rPr lang="zh-CN" altLang="en-US" sz="3200">
                <a:latin typeface="Times New Roman" panose="02020603050405020304" pitchFamily="18" charset="0"/>
                <a:cs typeface="Times New Roman" panose="02020603050405020304" pitchFamily="18" charset="0"/>
              </a:rPr>
              <a:t> face burning up. </a:t>
            </a:r>
            <a:r>
              <a:rPr lang="en-US" altLang="zh-CN" sz="3200">
                <a:latin typeface="Times New Roman" panose="02020603050405020304" pitchFamily="18" charset="0"/>
                <a:cs typeface="Times New Roman" panose="02020603050405020304" pitchFamily="18" charset="0"/>
                <a:sym typeface="+mn-ea"/>
              </a:rPr>
              <a:t>It was a torment for me</a:t>
            </a:r>
            <a:r>
              <a:rPr lang="zh-CN" altLang="en-US" sz="3200">
                <a:latin typeface="Times New Roman" panose="02020603050405020304" pitchFamily="18" charset="0"/>
                <a:cs typeface="Times New Roman" panose="02020603050405020304" pitchFamily="18" charset="0"/>
                <a:sym typeface="+mn-ea"/>
              </a:rPr>
              <a:t>. </a:t>
            </a:r>
            <a:r>
              <a:rPr lang="zh-CN" altLang="en-US" sz="3200">
                <a:latin typeface="Times New Roman" panose="02020603050405020304" pitchFamily="18" charset="0"/>
                <a:cs typeface="Times New Roman" panose="02020603050405020304" pitchFamily="18" charset="0"/>
              </a:rPr>
              <a:t>I wrestled with the problem</a:t>
            </a:r>
            <a:r>
              <a:rPr lang="en-US" altLang="zh-CN" sz="3200">
                <a:latin typeface="Times New Roman" panose="02020603050405020304" pitchFamily="18" charset="0"/>
                <a:cs typeface="Times New Roman" panose="02020603050405020304" pitchFamily="18" charset="0"/>
              </a:rPr>
              <a:t>,</a:t>
            </a:r>
            <a:r>
              <a:rPr lang="zh-CN" altLang="en-US" sz="3200">
                <a:latin typeface="Times New Roman" panose="02020603050405020304" pitchFamily="18" charset="0"/>
                <a:cs typeface="Times New Roman" panose="02020603050405020304" pitchFamily="18" charset="0"/>
              </a:rPr>
              <a:t> attempting to squeeze my </a:t>
            </a:r>
            <a:r>
              <a:rPr lang="zh-CN" altLang="en-US" sz="3200" u="sng">
                <a:latin typeface="Times New Roman" panose="02020603050405020304" pitchFamily="18" charset="0"/>
                <a:cs typeface="Times New Roman" panose="02020603050405020304" pitchFamily="18" charset="0"/>
              </a:rPr>
              <a:t>head</a:t>
            </a:r>
            <a:r>
              <a:rPr lang="zh-CN" altLang="en-US" sz="3200">
                <a:latin typeface="Times New Roman" panose="02020603050405020304" pitchFamily="18" charset="0"/>
                <a:cs typeface="Times New Roman" panose="02020603050405020304" pitchFamily="18" charset="0"/>
              </a:rPr>
              <a:t> out of </a:t>
            </a:r>
            <a:r>
              <a:rPr lang="en-US" altLang="zh-CN" sz="3200">
                <a:latin typeface="Times New Roman" panose="02020603050405020304" pitchFamily="18" charset="0"/>
                <a:cs typeface="Times New Roman" panose="02020603050405020304" pitchFamily="18" charset="0"/>
              </a:rPr>
              <a:t>it</a:t>
            </a:r>
            <a:r>
              <a:rPr lang="zh-CN" altLang="en-US" sz="3200">
                <a:latin typeface="Times New Roman" panose="02020603050405020304" pitchFamily="18" charset="0"/>
                <a:cs typeface="Times New Roman" panose="02020603050405020304" pitchFamily="18" charset="0"/>
              </a:rPr>
              <a:t>, but in vain. </a:t>
            </a:r>
            <a:r>
              <a:rPr lang="en-US" altLang="zh-CN" sz="3200">
                <a:latin typeface="Times New Roman" panose="02020603050405020304" pitchFamily="18" charset="0"/>
                <a:cs typeface="Times New Roman" panose="02020603050405020304" pitchFamily="18" charset="0"/>
              </a:rPr>
              <a:t>So frightened was I that I </a:t>
            </a:r>
            <a:r>
              <a:rPr lang="en-US" altLang="zh-CN" sz="3200" u="sng">
                <a:latin typeface="Times New Roman" panose="02020603050405020304" pitchFamily="18" charset="0"/>
                <a:cs typeface="Times New Roman" panose="02020603050405020304" pitchFamily="18" charset="0"/>
              </a:rPr>
              <a:t>pulled</a:t>
            </a:r>
            <a:r>
              <a:rPr lang="en-US" altLang="zh-CN" sz="3200">
                <a:latin typeface="Times New Roman" panose="02020603050405020304" pitchFamily="18" charset="0"/>
                <a:cs typeface="Times New Roman" panose="02020603050405020304" pitchFamily="18" charset="0"/>
              </a:rPr>
              <a:t>, and banged the pumpkin frantically. Noticing my mounting fear, </a:t>
            </a:r>
            <a:r>
              <a:rPr lang="en-US" altLang="zh-CN" sz="3200" u="sng">
                <a:latin typeface="Times New Roman" panose="02020603050405020304" pitchFamily="18" charset="0"/>
                <a:cs typeface="Times New Roman" panose="02020603050405020304" pitchFamily="18" charset="0"/>
              </a:rPr>
              <a:t>Jason</a:t>
            </a:r>
            <a:r>
              <a:rPr lang="en-US" altLang="zh-CN" sz="3200">
                <a:latin typeface="Times New Roman" panose="02020603050405020304" pitchFamily="18" charset="0"/>
                <a:cs typeface="Times New Roman" panose="02020603050405020304" pitchFamily="18" charset="0"/>
              </a:rPr>
              <a:t> proposed calling the fire department, while others </a:t>
            </a:r>
            <a:r>
              <a:rPr lang="en-US" sz="3200" dirty="0">
                <a:latin typeface="Times New Roman" panose="02020603050405020304" pitchFamily="18" charset="0"/>
                <a:ea typeface="Times New Roman" panose="02020603050405020304" pitchFamily="18" charset="0"/>
                <a:sym typeface="+mn-ea"/>
              </a:rPr>
              <a:t>roared with laughter</a:t>
            </a:r>
            <a:r>
              <a:rPr lang="en-US" altLang="zh-CN" sz="3200">
                <a:latin typeface="Times New Roman" panose="02020603050405020304" pitchFamily="18" charset="0"/>
                <a:cs typeface="Times New Roman" panose="02020603050405020304" pitchFamily="18" charset="0"/>
              </a:rPr>
              <a:t> which made my blood boil. </a:t>
            </a:r>
            <a:r>
              <a:rPr lang="zh-CN" altLang="en-US" sz="3200">
                <a:latin typeface="Times New Roman" panose="02020603050405020304" pitchFamily="18" charset="0"/>
                <a:cs typeface="Times New Roman" panose="02020603050405020304" pitchFamily="18" charset="0"/>
                <a:sym typeface="+mn-ea"/>
              </a:rPr>
              <a:t>In </a:t>
            </a:r>
            <a:r>
              <a:rPr lang="en-US" altLang="zh-CN" sz="3200">
                <a:latin typeface="Times New Roman" panose="02020603050405020304" pitchFamily="18" charset="0"/>
                <a:cs typeface="Times New Roman" panose="02020603050405020304" pitchFamily="18" charset="0"/>
                <a:sym typeface="+mn-ea"/>
              </a:rPr>
              <a:t>great</a:t>
            </a:r>
            <a:r>
              <a:rPr lang="zh-CN" altLang="en-US" sz="3200">
                <a:latin typeface="Times New Roman" panose="02020603050405020304" pitchFamily="18" charset="0"/>
                <a:cs typeface="Times New Roman" panose="02020603050405020304" pitchFamily="18" charset="0"/>
                <a:sym typeface="+mn-ea"/>
              </a:rPr>
              <a:t> </a:t>
            </a:r>
            <a:r>
              <a:rPr lang="en-US" altLang="zh-CN" sz="3200">
                <a:latin typeface="Times New Roman" panose="02020603050405020304" pitchFamily="18" charset="0"/>
                <a:cs typeface="Times New Roman" panose="02020603050405020304" pitchFamily="18" charset="0"/>
                <a:sym typeface="+mn-ea"/>
              </a:rPr>
              <a:t>agony</a:t>
            </a:r>
            <a:r>
              <a:rPr lang="zh-CN" altLang="en-US" sz="3200">
                <a:latin typeface="Times New Roman" panose="02020603050405020304" pitchFamily="18" charset="0"/>
                <a:cs typeface="Times New Roman" panose="02020603050405020304" pitchFamily="18" charset="0"/>
                <a:sym typeface="+mn-ea"/>
              </a:rPr>
              <a:t>, </a:t>
            </a:r>
            <a:r>
              <a:rPr lang="en-US" altLang="zh-CN" sz="3200">
                <a:latin typeface="Times New Roman" panose="02020603050405020304" pitchFamily="18" charset="0"/>
                <a:cs typeface="Times New Roman" panose="02020603050405020304" pitchFamily="18" charset="0"/>
              </a:rPr>
              <a:t>I let out a loud cry which awakened my </a:t>
            </a:r>
            <a:r>
              <a:rPr lang="en-US" altLang="zh-CN" sz="3200" u="sng">
                <a:latin typeface="Times New Roman" panose="02020603050405020304" pitchFamily="18" charset="0"/>
                <a:cs typeface="Times New Roman" panose="02020603050405020304" pitchFamily="18" charset="0"/>
              </a:rPr>
              <a:t>dad </a:t>
            </a:r>
            <a:r>
              <a:rPr lang="en-US" altLang="zh-CN" sz="3200">
                <a:latin typeface="Times New Roman" panose="02020603050405020304" pitchFamily="18" charset="0"/>
                <a:cs typeface="Times New Roman" panose="02020603050405020304" pitchFamily="18" charset="0"/>
              </a:rPr>
              <a:t>upstairs. Down dashed my dad who got me to push my head farther into the pumpkin so that mom's hand could reach in and loosen my ponytail. M</a:t>
            </a:r>
            <a:r>
              <a:rPr lang="en-US" altLang="zh-CN" sz="3200">
                <a:latin typeface="Times New Roman" panose="02020603050405020304" pitchFamily="18" charset="0"/>
                <a:cs typeface="Times New Roman" panose="02020603050405020304" pitchFamily="18" charset="0"/>
                <a:sym typeface="+mn-ea"/>
              </a:rPr>
              <a:t>y head was finally released and it was then that I realized my </a:t>
            </a:r>
            <a:r>
              <a:rPr lang="en-US" altLang="zh-CN" sz="3200" u="sng">
                <a:latin typeface="Times New Roman" panose="02020603050405020304" pitchFamily="18" charset="0"/>
                <a:cs typeface="Times New Roman" panose="02020603050405020304" pitchFamily="18" charset="0"/>
                <a:sym typeface="+mn-ea"/>
              </a:rPr>
              <a:t>mom</a:t>
            </a:r>
            <a:r>
              <a:rPr lang="en-US" altLang="zh-CN" sz="3200">
                <a:latin typeface="Times New Roman" panose="02020603050405020304" pitchFamily="18" charset="0"/>
                <a:cs typeface="Times New Roman" panose="02020603050405020304" pitchFamily="18" charset="0"/>
                <a:sym typeface="+mn-ea"/>
              </a:rPr>
              <a:t> had been filming the whole time.</a:t>
            </a:r>
            <a:endParaRPr lang="en-US" altLang="zh-CN" sz="3200">
              <a:latin typeface="Times New Roman" panose="02020603050405020304" pitchFamily="18" charset="0"/>
              <a:cs typeface="Times New Roman" panose="02020603050405020304" pitchFamily="18" charset="0"/>
            </a:endParaRPr>
          </a:p>
        </p:txBody>
      </p:sp>
      <p:sp>
        <p:nvSpPr>
          <p:cNvPr id="3" name="MH_Number_1"/>
          <p:cNvSpPr/>
          <p:nvPr>
            <p:custDataLst>
              <p:tags r:id="rId1"/>
            </p:custDataLst>
          </p:nvPr>
        </p:nvSpPr>
        <p:spPr>
          <a:xfrm>
            <a:off x="336550" y="201930"/>
            <a:ext cx="4545330" cy="49847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Sample and appreciation</a:t>
            </a:r>
            <a:endPar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ransition spd="slow" advTm="2000">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99415" y="921385"/>
            <a:ext cx="11393805" cy="5015865"/>
          </a:xfrm>
          <a:prstGeom prst="rect">
            <a:avLst/>
          </a:prstGeom>
          <a:noFill/>
          <a:ln w="28575">
            <a:solidFill>
              <a:schemeClr val="tx1"/>
            </a:solidFill>
          </a:ln>
        </p:spPr>
        <p:txBody>
          <a:bodyPr wrap="square" rtlCol="0" anchor="t">
            <a:spAutoFit/>
          </a:bodyPr>
          <a:p>
            <a:pPr indent="0" algn="l">
              <a:buFont typeface="Wingdings" panose="05000000000000000000" charset="0"/>
              <a:buNone/>
            </a:pPr>
            <a:r>
              <a:rPr lang="en-US" altLang="zh-CN" sz="3200" i="1">
                <a:latin typeface="Times New Roman" panose="02020603050405020304" pitchFamily="18" charset="0"/>
                <a:cs typeface="Times New Roman" panose="02020603050405020304" pitchFamily="18" charset="0"/>
                <a:sym typeface="+mn-ea"/>
              </a:rPr>
              <a:t>      The video was posted online the Monday before Halloween. </a:t>
            </a:r>
            <a:r>
              <a:rPr lang="en-US" altLang="zh-CN" sz="3200">
                <a:latin typeface="Times New Roman" panose="02020603050405020304" pitchFamily="18" charset="0"/>
                <a:cs typeface="Times New Roman" panose="02020603050405020304" pitchFamily="18" charset="0"/>
                <a:sym typeface="+mn-ea"/>
              </a:rPr>
              <a:t>When I logged in my Facebook I found myself dumbfounded by the abundant likes I received from those who had seen my video. Browsing their messages, I felt a wave of warmth. The nasty dilemma where I got the pulp-plugged nose, the sore chin by the stubborn pumpkin was melted in the positive responses, the heartfelt comfort as well as the countless similar stories shared by those strangers. Thanks to </a:t>
            </a:r>
            <a:r>
              <a:rPr lang="en-US" altLang="zh-CN" sz="3200" u="sng">
                <a:latin typeface="Times New Roman" panose="02020603050405020304" pitchFamily="18" charset="0"/>
                <a:cs typeface="Times New Roman" panose="02020603050405020304" pitchFamily="18" charset="0"/>
                <a:sym typeface="+mn-ea"/>
              </a:rPr>
              <a:t>mom</a:t>
            </a:r>
            <a:r>
              <a:rPr lang="en-US" altLang="zh-CN" sz="3200">
                <a:latin typeface="Times New Roman" panose="02020603050405020304" pitchFamily="18" charset="0"/>
                <a:cs typeface="Times New Roman" panose="02020603050405020304" pitchFamily="18" charset="0"/>
                <a:sym typeface="+mn-ea"/>
              </a:rPr>
              <a:t>, the video turned out to be a reminder, a captured memorable moment, a recollection of festival happiness, colored by hearty human interactions.</a:t>
            </a:r>
            <a:endParaRPr lang="en-US" altLang="zh-CN" sz="3200">
              <a:latin typeface="Times New Roman" panose="02020603050405020304" pitchFamily="18" charset="0"/>
              <a:cs typeface="Times New Roman" panose="02020603050405020304" pitchFamily="18" charset="0"/>
            </a:endParaRPr>
          </a:p>
        </p:txBody>
      </p:sp>
      <p:sp>
        <p:nvSpPr>
          <p:cNvPr id="3" name="MH_Number_1"/>
          <p:cNvSpPr/>
          <p:nvPr>
            <p:custDataLst>
              <p:tags r:id="rId1"/>
            </p:custDataLst>
          </p:nvPr>
        </p:nvSpPr>
        <p:spPr>
          <a:xfrm>
            <a:off x="336550" y="201930"/>
            <a:ext cx="4545330" cy="49847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Sample and appreciation</a:t>
            </a:r>
            <a:endPar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ransition spd="slow" advTm="2000">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图文框 9"/>
          <p:cNvSpPr/>
          <p:nvPr/>
        </p:nvSpPr>
        <p:spPr>
          <a:xfrm>
            <a:off x="0" y="0"/>
            <a:ext cx="12192000" cy="6858000"/>
          </a:xfrm>
          <a:prstGeom prst="frame">
            <a:avLst>
              <a:gd name="adj1" fmla="val 1272"/>
            </a:avLst>
          </a:prstGeom>
          <a:solidFill>
            <a:srgbClr val="FB5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US" dirty="0">
              <a:solidFill>
                <a:schemeClr val="tx1"/>
              </a:solidFill>
              <a:latin typeface="Times New Roman" panose="02020603050405020304" pitchFamily="18" charset="0"/>
              <a:ea typeface="Times New Roman" panose="02020603050405020304" pitchFamily="18" charset="0"/>
              <a:sym typeface="+mn-ea"/>
            </a:endParaRPr>
          </a:p>
        </p:txBody>
      </p:sp>
      <p:sp>
        <p:nvSpPr>
          <p:cNvPr id="2" name="文本框 1"/>
          <p:cNvSpPr txBox="1"/>
          <p:nvPr/>
        </p:nvSpPr>
        <p:spPr>
          <a:xfrm>
            <a:off x="361315" y="320675"/>
            <a:ext cx="11098530" cy="2676525"/>
          </a:xfrm>
          <a:prstGeom prst="rect">
            <a:avLst/>
          </a:prstGeom>
          <a:noFill/>
        </p:spPr>
        <p:txBody>
          <a:bodyPr wrap="square" rtlCol="0" anchor="t">
            <a:spAutoFit/>
          </a:bodyPr>
          <a:p>
            <a:r>
              <a:rPr lang="en-US" altLang="zh-CN" sz="2800">
                <a:latin typeface="Times New Roman" panose="02020603050405020304" pitchFamily="18" charset="0"/>
                <a:cs typeface="Times New Roman" panose="02020603050405020304" pitchFamily="18" charset="0"/>
              </a:rPr>
              <a:t>Para.1 </a:t>
            </a:r>
            <a:r>
              <a:rPr lang="zh-CN" altLang="en-US" sz="2800">
                <a:latin typeface="Times New Roman" panose="02020603050405020304" pitchFamily="18" charset="0"/>
                <a:cs typeface="Times New Roman" panose="02020603050405020304" pitchFamily="18" charset="0"/>
              </a:rPr>
              <a:t>It was five or six minutes though it felt much longer.</a:t>
            </a:r>
            <a:r>
              <a:rPr lang="en-US" altLang="zh-CN" sz="2800">
                <a:latin typeface="Times New Roman" panose="02020603050405020304" pitchFamily="18" charset="0"/>
                <a:cs typeface="Times New Roman" panose="02020603050405020304" pitchFamily="18" charset="0"/>
              </a:rPr>
              <a:t>_____________</a:t>
            </a:r>
            <a:endParaRPr lang="zh-CN" altLang="en-US" sz="2800">
              <a:latin typeface="Times New Roman" panose="02020603050405020304" pitchFamily="18" charset="0"/>
              <a:cs typeface="Times New Roman" panose="02020603050405020304" pitchFamily="18" charset="0"/>
            </a:endParaRPr>
          </a:p>
          <a:p>
            <a:endParaRPr lang="en-US" altLang="zh-CN" sz="2800">
              <a:latin typeface="Times New Roman" panose="02020603050405020304" pitchFamily="18" charset="0"/>
              <a:cs typeface="Times New Roman" panose="02020603050405020304" pitchFamily="18" charset="0"/>
            </a:endParaRPr>
          </a:p>
          <a:p>
            <a:endParaRPr lang="zh-CN" altLang="en-US" sz="2800">
              <a:latin typeface="Times New Roman" panose="02020603050405020304" pitchFamily="18" charset="0"/>
              <a:cs typeface="Times New Roman" panose="02020603050405020304" pitchFamily="18" charset="0"/>
            </a:endParaRPr>
          </a:p>
          <a:p>
            <a:endParaRPr lang="zh-CN" altLang="en-US" sz="2800">
              <a:latin typeface="Times New Roman" panose="02020603050405020304" pitchFamily="18" charset="0"/>
              <a:cs typeface="Times New Roman" panose="02020603050405020304" pitchFamily="18" charset="0"/>
            </a:endParaRPr>
          </a:p>
          <a:p>
            <a:endParaRPr lang="zh-CN" altLang="en-US" sz="2800">
              <a:latin typeface="Times New Roman" panose="02020603050405020304" pitchFamily="18" charset="0"/>
              <a:cs typeface="Times New Roman" panose="02020603050405020304" pitchFamily="18" charset="0"/>
            </a:endParaRPr>
          </a:p>
          <a:p>
            <a:endParaRPr lang="en-US" altLang="zh-CN" sz="2800">
              <a:latin typeface="Times New Roman" panose="02020603050405020304" pitchFamily="18" charset="0"/>
              <a:cs typeface="Times New Roman" panose="02020603050405020304" pitchFamily="18" charset="0"/>
            </a:endParaRPr>
          </a:p>
        </p:txBody>
      </p:sp>
      <p:sp>
        <p:nvSpPr>
          <p:cNvPr id="3" name="文本框 2"/>
          <p:cNvSpPr txBox="1"/>
          <p:nvPr/>
        </p:nvSpPr>
        <p:spPr>
          <a:xfrm>
            <a:off x="94615" y="5845175"/>
            <a:ext cx="5829935" cy="829945"/>
          </a:xfrm>
          <a:prstGeom prst="rect">
            <a:avLst/>
          </a:prstGeom>
          <a:noFill/>
        </p:spPr>
        <p:txBody>
          <a:bodyPr wrap="square" rtlCol="0" anchor="t">
            <a:spAutoFit/>
          </a:bodyPr>
          <a:p>
            <a:pPr marL="457200" indent="-457200" algn="l" eaLnBrk="0" hangingPunct="0">
              <a:buFont typeface="Wingdings" panose="05000000000000000000" charset="0"/>
              <a:buChar char="p"/>
            </a:pPr>
            <a:r>
              <a:rPr lang="en-US" sz="2400" dirty="0">
                <a:latin typeface="Times New Roman" panose="02020603050405020304" pitchFamily="18" charset="0"/>
                <a:ea typeface="Times New Roman" panose="02020603050405020304" pitchFamily="18" charset="0"/>
                <a:sym typeface="+mn-ea"/>
              </a:rPr>
              <a:t>I  </a:t>
            </a:r>
            <a:r>
              <a:rPr lang="en-US" sz="2400" dirty="0">
                <a:solidFill>
                  <a:srgbClr val="FF0000"/>
                </a:solidFill>
                <a:latin typeface="Times New Roman" panose="02020603050405020304" pitchFamily="18" charset="0"/>
                <a:ea typeface="Times New Roman" panose="02020603050405020304" pitchFamily="18" charset="0"/>
                <a:sym typeface="+mn-ea"/>
              </a:rPr>
              <a:t>tugged</a:t>
            </a:r>
            <a:r>
              <a:rPr lang="en-US" sz="2000" b="1" dirty="0">
                <a:latin typeface="Times New Roman" panose="02020603050405020304" pitchFamily="18" charset="0"/>
                <a:ea typeface="Times New Roman" panose="02020603050405020304" pitchFamily="18" charset="0"/>
                <a:sym typeface="+mn-ea"/>
              </a:rPr>
              <a:t>(猛拉)</a:t>
            </a:r>
            <a:r>
              <a:rPr lang="en-US" sz="2400" dirty="0">
                <a:latin typeface="Times New Roman" panose="02020603050405020304" pitchFamily="18" charset="0"/>
                <a:ea typeface="Times New Roman" panose="02020603050405020304" pitchFamily="18" charset="0"/>
                <a:sym typeface="+mn-ea"/>
              </a:rPr>
              <a:t>/ </a:t>
            </a:r>
            <a:r>
              <a:rPr lang="en-US" sz="2400" dirty="0">
                <a:solidFill>
                  <a:srgbClr val="FF0000"/>
                </a:solidFill>
                <a:latin typeface="Times New Roman" panose="02020603050405020304" pitchFamily="18" charset="0"/>
                <a:ea typeface="Times New Roman" panose="02020603050405020304" pitchFamily="18" charset="0"/>
                <a:sym typeface="+mn-ea"/>
              </a:rPr>
              <a:t>banged</a:t>
            </a:r>
            <a:r>
              <a:rPr lang="en-US" sz="2000" b="1" dirty="0">
                <a:latin typeface="Times New Roman" panose="02020603050405020304" pitchFamily="18" charset="0"/>
                <a:ea typeface="Times New Roman" panose="02020603050405020304" pitchFamily="18" charset="0"/>
                <a:sym typeface="+mn-ea"/>
              </a:rPr>
              <a:t>(敲)</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punched</a:t>
            </a:r>
            <a:r>
              <a:rPr lang="en-US" sz="2400" dirty="0">
                <a:latin typeface="Times New Roman" panose="02020603050405020304" pitchFamily="18" charset="0"/>
                <a:ea typeface="Times New Roman" panose="02020603050405020304" pitchFamily="18" charset="0"/>
                <a:sym typeface="+mn-ea"/>
              </a:rPr>
              <a:t> the pumpkin furiously /frantically</a:t>
            </a:r>
            <a:endParaRPr lang="en-US" sz="2400" dirty="0">
              <a:solidFill>
                <a:schemeClr val="tx1"/>
              </a:solidFill>
              <a:latin typeface="Times New Roman" panose="02020603050405020304" pitchFamily="18" charset="0"/>
              <a:ea typeface="Times New Roman" panose="02020603050405020304" pitchFamily="18" charset="0"/>
              <a:sym typeface="+mn-ea"/>
            </a:endParaRPr>
          </a:p>
        </p:txBody>
      </p:sp>
      <p:sp>
        <p:nvSpPr>
          <p:cNvPr id="7" name="文本框 6"/>
          <p:cNvSpPr txBox="1"/>
          <p:nvPr/>
        </p:nvSpPr>
        <p:spPr>
          <a:xfrm>
            <a:off x="189230" y="1484630"/>
            <a:ext cx="1254125" cy="521970"/>
          </a:xfrm>
          <a:prstGeom prst="rect">
            <a:avLst/>
          </a:prstGeom>
          <a:solidFill>
            <a:schemeClr val="accent3">
              <a:lumMod val="20000"/>
              <a:lumOff val="80000"/>
            </a:schemeClr>
          </a:solidFill>
        </p:spPr>
        <p:txBody>
          <a:bodyPr wrap="none" rtlCol="0">
            <a:spAutoFit/>
          </a:bodyPr>
          <a:p>
            <a:pPr marL="457200" indent="-457200" algn="l">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sym typeface="+mn-ea"/>
              </a:rPr>
              <a:t>呼救</a:t>
            </a:r>
            <a:endParaRPr lang="zh-CN" altLang="en-US" sz="2800" b="1" dirty="0">
              <a:solidFill>
                <a:schemeClr val="tx1"/>
              </a:solidFill>
              <a:latin typeface="Times New Roman" panose="02020603050405020304" pitchFamily="18" charset="0"/>
              <a:ea typeface="宋体" panose="02010600030101010101" pitchFamily="2" charset="-122"/>
              <a:sym typeface="+mn-ea"/>
            </a:endParaRPr>
          </a:p>
        </p:txBody>
      </p:sp>
      <p:sp>
        <p:nvSpPr>
          <p:cNvPr id="8" name="文本框 7"/>
          <p:cNvSpPr txBox="1"/>
          <p:nvPr/>
        </p:nvSpPr>
        <p:spPr>
          <a:xfrm>
            <a:off x="189230" y="2421890"/>
            <a:ext cx="5735320" cy="1198880"/>
          </a:xfrm>
          <a:prstGeom prst="rect">
            <a:avLst/>
          </a:prstGeom>
          <a:noFill/>
        </p:spPr>
        <p:txBody>
          <a:bodyPr wrap="square" rtlCol="0">
            <a:spAutoFit/>
          </a:bodyPr>
          <a:p>
            <a:pPr marL="457200" indent="-457200" algn="l" eaLnBrk="0" hangingPunct="0">
              <a:buFont typeface="Wingdings" panose="05000000000000000000" charset="0"/>
              <a:buChar char="p"/>
            </a:pPr>
            <a:r>
              <a:rPr lang="en-US" sz="2400" dirty="0">
                <a:latin typeface="Times New Roman" panose="02020603050405020304" pitchFamily="18" charset="0"/>
                <a:ea typeface="Times New Roman" panose="02020603050405020304" pitchFamily="18" charset="0"/>
                <a:sym typeface="+mn-ea"/>
              </a:rPr>
              <a:t>I </a:t>
            </a:r>
            <a:r>
              <a:rPr lang="en-US" sz="2400" dirty="0">
                <a:solidFill>
                  <a:srgbClr val="FF0000"/>
                </a:solidFill>
                <a:latin typeface="Times New Roman" panose="02020603050405020304" pitchFamily="18" charset="0"/>
                <a:ea typeface="Times New Roman" panose="02020603050405020304" pitchFamily="18" charset="0"/>
                <a:sym typeface="+mn-ea"/>
              </a:rPr>
              <a:t>exclaimed</a:t>
            </a:r>
            <a:r>
              <a:rPr lang="en-US" sz="2000" b="1" dirty="0">
                <a:latin typeface="Times New Roman" panose="02020603050405020304" pitchFamily="18" charset="0"/>
                <a:ea typeface="Times New Roman" panose="02020603050405020304" pitchFamily="18" charset="0"/>
                <a:sym typeface="+mn-ea"/>
              </a:rPr>
              <a:t> (由于痛苦呼喊)</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yelled</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scream</a:t>
            </a:r>
            <a:r>
              <a:rPr lang="en-US" sz="2400" dirty="0">
                <a:latin typeface="Times New Roman" panose="02020603050405020304" pitchFamily="18" charset="0"/>
                <a:ea typeface="Times New Roman" panose="02020603050405020304" pitchFamily="18" charset="0"/>
                <a:sym typeface="+mn-ea"/>
              </a:rPr>
              <a:t>/</a:t>
            </a:r>
            <a:endParaRPr lang="en-US" sz="2400" dirty="0">
              <a:latin typeface="Times New Roman" panose="02020603050405020304" pitchFamily="18" charset="0"/>
              <a:ea typeface="Times New Roman" panose="02020603050405020304" pitchFamily="18" charset="0"/>
              <a:sym typeface="+mn-ea"/>
            </a:endParaRPr>
          </a:p>
          <a:p>
            <a:pPr indent="0" algn="l" eaLnBrk="0" hangingPunct="0">
              <a:buFont typeface="Wingdings" panose="05000000000000000000" charset="0"/>
              <a:buNone/>
            </a:pPr>
            <a:r>
              <a:rPr lang="en-US" sz="2400" dirty="0">
                <a:solidFill>
                  <a:srgbClr val="FF0000"/>
                </a:solidFill>
                <a:latin typeface="Times New Roman" panose="02020603050405020304" pitchFamily="18" charset="0"/>
                <a:ea typeface="Times New Roman" panose="02020603050405020304" pitchFamily="18" charset="0"/>
                <a:sym typeface="+mn-ea"/>
              </a:rPr>
              <a:t>cried</a:t>
            </a:r>
            <a:r>
              <a:rPr lang="en-US" sz="2400" dirty="0">
                <a:solidFill>
                  <a:schemeClr val="tx1"/>
                </a:solidFill>
                <a:latin typeface="Times New Roman" panose="02020603050405020304" pitchFamily="18" charset="0"/>
                <a:ea typeface="Times New Roman" panose="02020603050405020304" pitchFamily="18" charset="0"/>
                <a:sym typeface="+mn-ea"/>
              </a:rPr>
              <a:t> /</a:t>
            </a:r>
            <a:r>
              <a:rPr lang="en-US" sz="2400" dirty="0">
                <a:solidFill>
                  <a:srgbClr val="FF0000"/>
                </a:solidFill>
                <a:latin typeface="Times New Roman" panose="02020603050405020304" pitchFamily="18" charset="0"/>
                <a:ea typeface="Times New Roman" panose="02020603050405020304" pitchFamily="18" charset="0"/>
                <a:sym typeface="+mn-ea"/>
              </a:rPr>
              <a:t>shriek</a:t>
            </a:r>
            <a:r>
              <a:rPr lang="en-US" sz="2000" b="1" dirty="0">
                <a:latin typeface="Times New Roman" panose="02020603050405020304" pitchFamily="18" charset="0"/>
                <a:ea typeface="Times New Roman" panose="02020603050405020304" pitchFamily="18" charset="0"/>
                <a:sym typeface="+mn-ea"/>
              </a:rPr>
              <a:t>(尖叫)</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bellowed </a:t>
            </a:r>
            <a:r>
              <a:rPr lang="en-US" sz="2000" b="1" dirty="0">
                <a:latin typeface="Times New Roman" panose="02020603050405020304" pitchFamily="18" charset="0"/>
                <a:ea typeface="Times New Roman" panose="02020603050405020304" pitchFamily="18" charset="0"/>
                <a:sym typeface="+mn-ea"/>
              </a:rPr>
              <a:t>(大喊) </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bawled</a:t>
            </a:r>
            <a:r>
              <a:rPr lang="en-US" sz="2000" b="1" dirty="0">
                <a:latin typeface="Times New Roman" panose="02020603050405020304" pitchFamily="18" charset="0"/>
                <a:ea typeface="Times New Roman" panose="02020603050405020304" pitchFamily="18" charset="0"/>
                <a:sym typeface="+mn-ea"/>
              </a:rPr>
              <a:t>(大喊)</a:t>
            </a:r>
            <a:r>
              <a:rPr lang="en-US" sz="2400" dirty="0">
                <a:latin typeface="Times New Roman" panose="02020603050405020304" pitchFamily="18" charset="0"/>
                <a:ea typeface="Times New Roman" panose="02020603050405020304" pitchFamily="18" charset="0"/>
                <a:sym typeface="+mn-ea"/>
              </a:rPr>
              <a:t> for help.</a:t>
            </a:r>
            <a:endParaRPr lang="en-US" altLang="en-US" sz="2400" dirty="0">
              <a:latin typeface="Times New Roman" panose="02020603050405020304" pitchFamily="18" charset="0"/>
              <a:ea typeface="Times New Roman" panose="02020603050405020304" pitchFamily="18" charset="0"/>
              <a:sym typeface="+mn-ea"/>
            </a:endParaRPr>
          </a:p>
        </p:txBody>
      </p:sp>
      <p:sp>
        <p:nvSpPr>
          <p:cNvPr id="11" name="文本框 10"/>
          <p:cNvSpPr txBox="1"/>
          <p:nvPr/>
        </p:nvSpPr>
        <p:spPr>
          <a:xfrm>
            <a:off x="189230" y="1961515"/>
            <a:ext cx="4533900" cy="460375"/>
          </a:xfrm>
          <a:prstGeom prst="rect">
            <a:avLst/>
          </a:prstGeom>
          <a:noFill/>
        </p:spPr>
        <p:txBody>
          <a:bodyPr wrap="square" rtlCol="0">
            <a:spAutoFit/>
          </a:bodyPr>
          <a:p>
            <a:pPr marL="457200" indent="-457200" algn="l">
              <a:buFont typeface="Wingdings" panose="05000000000000000000" charset="0"/>
              <a:buChar char="p"/>
            </a:pPr>
            <a:r>
              <a:rPr lang="en-US" sz="2400" dirty="0">
                <a:latin typeface="Times New Roman" panose="02020603050405020304" pitchFamily="18" charset="0"/>
                <a:ea typeface="Times New Roman" panose="02020603050405020304" pitchFamily="18" charset="0"/>
                <a:sym typeface="+mn-ea"/>
              </a:rPr>
              <a:t>“Help me!”I </a:t>
            </a:r>
            <a:r>
              <a:rPr lang="en-US" sz="2400" dirty="0">
                <a:solidFill>
                  <a:srgbClr val="FF0000"/>
                </a:solidFill>
                <a:latin typeface="Times New Roman" panose="02020603050405020304" pitchFamily="18" charset="0"/>
                <a:ea typeface="Times New Roman" panose="02020603050405020304" pitchFamily="18" charset="0"/>
                <a:sym typeface="+mn-ea"/>
              </a:rPr>
              <a:t>pleaded</a:t>
            </a:r>
            <a:r>
              <a:rPr lang="en-US" sz="2000" b="1" dirty="0">
                <a:latin typeface="Times New Roman" panose="02020603050405020304" pitchFamily="18" charset="0"/>
                <a:ea typeface="Times New Roman" panose="02020603050405020304" pitchFamily="18" charset="0"/>
                <a:sym typeface="+mn-ea"/>
              </a:rPr>
              <a:t>(乞求)</a:t>
            </a:r>
            <a:endParaRPr lang="en-US" sz="2000" b="1" dirty="0">
              <a:solidFill>
                <a:schemeClr val="tx1"/>
              </a:solidFill>
              <a:latin typeface="Times New Roman" panose="02020603050405020304" pitchFamily="18" charset="0"/>
              <a:ea typeface="Times New Roman" panose="02020603050405020304" pitchFamily="18" charset="0"/>
              <a:sym typeface="+mn-ea"/>
            </a:endParaRPr>
          </a:p>
        </p:txBody>
      </p:sp>
      <p:sp>
        <p:nvSpPr>
          <p:cNvPr id="12" name="文本框 11"/>
          <p:cNvSpPr txBox="1"/>
          <p:nvPr/>
        </p:nvSpPr>
        <p:spPr>
          <a:xfrm>
            <a:off x="94615" y="3682365"/>
            <a:ext cx="2169160" cy="521970"/>
          </a:xfrm>
          <a:prstGeom prst="rect">
            <a:avLst/>
          </a:prstGeom>
          <a:solidFill>
            <a:schemeClr val="accent3">
              <a:lumMod val="20000"/>
              <a:lumOff val="80000"/>
            </a:schemeClr>
          </a:solidFill>
        </p:spPr>
        <p:txBody>
          <a:bodyPr wrap="none" rtlCol="0">
            <a:spAutoFit/>
          </a:bodyPr>
          <a:p>
            <a:pPr marL="457200" indent="-457200" algn="l">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sym typeface="+mn-ea"/>
              </a:rPr>
              <a:t>摇/挤脑袋</a:t>
            </a:r>
            <a:endParaRPr lang="en-US" altLang="en-US" dirty="0">
              <a:latin typeface="Times New Roman" panose="02020603050405020304" pitchFamily="18" charset="0"/>
              <a:ea typeface="Times New Roman" panose="02020603050405020304" pitchFamily="18" charset="0"/>
            </a:endParaRPr>
          </a:p>
        </p:txBody>
      </p:sp>
      <p:sp>
        <p:nvSpPr>
          <p:cNvPr id="13" name="文本框 12"/>
          <p:cNvSpPr txBox="1"/>
          <p:nvPr/>
        </p:nvSpPr>
        <p:spPr>
          <a:xfrm>
            <a:off x="94615" y="4609465"/>
            <a:ext cx="5735955" cy="829945"/>
          </a:xfrm>
          <a:prstGeom prst="rect">
            <a:avLst/>
          </a:prstGeom>
          <a:noFill/>
        </p:spPr>
        <p:txBody>
          <a:bodyPr wrap="square" rtlCol="0">
            <a:spAutoFit/>
          </a:bodyPr>
          <a:p>
            <a:pPr marL="457200" indent="-457200" algn="l" eaLnBrk="0" hangingPunct="0">
              <a:buFont typeface="Wingdings" panose="05000000000000000000" charset="0"/>
              <a:buChar char="p"/>
            </a:pPr>
            <a:r>
              <a:rPr lang="en-US" sz="2400" dirty="0">
                <a:latin typeface="Times New Roman" panose="02020603050405020304" pitchFamily="18" charset="0"/>
                <a:ea typeface="Times New Roman" panose="02020603050405020304" pitchFamily="18" charset="0"/>
                <a:sym typeface="+mn-ea"/>
              </a:rPr>
              <a:t>I struggled to</a:t>
            </a:r>
            <a:r>
              <a:rPr lang="en-US" sz="2400" dirty="0">
                <a:solidFill>
                  <a:srgbClr val="FF0000"/>
                </a:solidFill>
                <a:latin typeface="Times New Roman" panose="02020603050405020304" pitchFamily="18" charset="0"/>
                <a:ea typeface="Times New Roman" panose="02020603050405020304" pitchFamily="18" charset="0"/>
                <a:sym typeface="+mn-ea"/>
              </a:rPr>
              <a:t> squeeze</a:t>
            </a:r>
            <a:r>
              <a:rPr lang="en-US" sz="2400" dirty="0">
                <a:latin typeface="Times New Roman" panose="02020603050405020304" pitchFamily="18" charset="0"/>
                <a:ea typeface="Times New Roman" panose="02020603050405020304" pitchFamily="18" charset="0"/>
                <a:sym typeface="+mn-ea"/>
              </a:rPr>
              <a:t>/</a:t>
            </a:r>
            <a:r>
              <a:rPr lang="en-US" sz="2400" dirty="0">
                <a:solidFill>
                  <a:srgbClr val="FF0000"/>
                </a:solidFill>
                <a:latin typeface="Times New Roman" panose="02020603050405020304" pitchFamily="18" charset="0"/>
                <a:ea typeface="Times New Roman" panose="02020603050405020304" pitchFamily="18" charset="0"/>
                <a:sym typeface="+mn-ea"/>
              </a:rPr>
              <a:t>pulled</a:t>
            </a:r>
            <a:r>
              <a:rPr lang="en-US" sz="2400" dirty="0">
                <a:latin typeface="Times New Roman" panose="02020603050405020304" pitchFamily="18" charset="0"/>
                <a:ea typeface="Times New Roman" panose="02020603050405020304" pitchFamily="18" charset="0"/>
                <a:sym typeface="+mn-ea"/>
              </a:rPr>
              <a:t> my head out of it.</a:t>
            </a:r>
            <a:endParaRPr lang="en-US" sz="2400" dirty="0">
              <a:latin typeface="Times New Roman" panose="02020603050405020304" pitchFamily="18" charset="0"/>
              <a:ea typeface="Times New Roman" panose="02020603050405020304" pitchFamily="18" charset="0"/>
              <a:sym typeface="+mn-ea"/>
            </a:endParaRPr>
          </a:p>
        </p:txBody>
      </p:sp>
      <p:sp>
        <p:nvSpPr>
          <p:cNvPr id="14" name="文本框 13"/>
          <p:cNvSpPr txBox="1"/>
          <p:nvPr/>
        </p:nvSpPr>
        <p:spPr>
          <a:xfrm>
            <a:off x="94615" y="4204335"/>
            <a:ext cx="5565140" cy="460375"/>
          </a:xfrm>
          <a:prstGeom prst="rect">
            <a:avLst/>
          </a:prstGeom>
          <a:noFill/>
        </p:spPr>
        <p:txBody>
          <a:bodyPr wrap="square" rtlCol="0">
            <a:spAutoFit/>
          </a:bodyPr>
          <a:p>
            <a:pPr marL="457200" indent="-457200" algn="l">
              <a:buFont typeface="Wingdings" panose="05000000000000000000" charset="0"/>
              <a:buChar char="p"/>
            </a:pPr>
            <a:r>
              <a:rPr lang="en-US" sz="2400" dirty="0">
                <a:latin typeface="Times New Roman" panose="02020603050405020304" pitchFamily="18" charset="0"/>
                <a:ea typeface="Times New Roman" panose="02020603050405020304" pitchFamily="18" charset="0"/>
                <a:sym typeface="+mn-ea"/>
              </a:rPr>
              <a:t>I </a:t>
            </a:r>
            <a:r>
              <a:rPr lang="en-US" sz="2400" dirty="0">
                <a:solidFill>
                  <a:srgbClr val="FF0000"/>
                </a:solidFill>
                <a:latin typeface="Times New Roman" panose="02020603050405020304" pitchFamily="18" charset="0"/>
                <a:ea typeface="Times New Roman" panose="02020603050405020304" pitchFamily="18" charset="0"/>
                <a:sym typeface="+mn-ea"/>
              </a:rPr>
              <a:t>bobbed </a:t>
            </a:r>
            <a:r>
              <a:rPr lang="en-US" sz="2400" dirty="0">
                <a:latin typeface="Times New Roman" panose="02020603050405020304" pitchFamily="18" charset="0"/>
                <a:ea typeface="Times New Roman" panose="02020603050405020304" pitchFamily="18" charset="0"/>
                <a:sym typeface="+mn-ea"/>
              </a:rPr>
              <a:t>my head </a:t>
            </a:r>
            <a:r>
              <a:rPr lang="en-US" sz="2000" b="1" dirty="0">
                <a:latin typeface="Times New Roman" panose="02020603050405020304" pitchFamily="18" charset="0"/>
                <a:ea typeface="Times New Roman" panose="02020603050405020304" pitchFamily="18" charset="0"/>
                <a:sym typeface="+mn-ea"/>
              </a:rPr>
              <a:t>(上下摆动) </a:t>
            </a:r>
            <a:r>
              <a:rPr lang="en-US" sz="2400" dirty="0">
                <a:latin typeface="Times New Roman" panose="02020603050405020304" pitchFamily="18" charset="0"/>
                <a:ea typeface="Times New Roman" panose="02020603050405020304" pitchFamily="18" charset="0"/>
                <a:sym typeface="+mn-ea"/>
              </a:rPr>
              <a:t>like crazy.</a:t>
            </a:r>
            <a:endParaRPr lang="en-US" altLang="en-US" sz="2400" dirty="0">
              <a:latin typeface="Times New Roman" panose="02020603050405020304" pitchFamily="18" charset="0"/>
              <a:ea typeface="Times New Roman" panose="02020603050405020304" pitchFamily="18" charset="0"/>
              <a:sym typeface="+mn-ea"/>
            </a:endParaRPr>
          </a:p>
        </p:txBody>
      </p:sp>
      <p:sp>
        <p:nvSpPr>
          <p:cNvPr id="15" name="文本框 14"/>
          <p:cNvSpPr txBox="1"/>
          <p:nvPr/>
        </p:nvSpPr>
        <p:spPr>
          <a:xfrm>
            <a:off x="94615" y="5323205"/>
            <a:ext cx="2625725" cy="521970"/>
          </a:xfrm>
          <a:prstGeom prst="rect">
            <a:avLst/>
          </a:prstGeom>
          <a:solidFill>
            <a:schemeClr val="accent3">
              <a:lumMod val="20000"/>
              <a:lumOff val="80000"/>
            </a:schemeClr>
          </a:solidFill>
        </p:spPr>
        <p:txBody>
          <a:bodyPr wrap="none" rtlCol="0">
            <a:spAutoFit/>
          </a:bodyPr>
          <a:p>
            <a:pPr marL="457200" indent="-457200" algn="l">
              <a:buFont typeface="Wingdings" panose="05000000000000000000" charset="0"/>
              <a:buChar char="l"/>
            </a:pPr>
            <a:r>
              <a:rPr lang="zh-CN" altLang="en-US" sz="2800" b="1" dirty="0">
                <a:latin typeface="Times New Roman" panose="02020603050405020304" pitchFamily="18" charset="0"/>
                <a:ea typeface="宋体" panose="02010600030101010101" pitchFamily="2" charset="-122"/>
                <a:sym typeface="+mn-ea"/>
              </a:rPr>
              <a:t>扯/敲/转南瓜</a:t>
            </a:r>
            <a:endParaRPr lang="zh-CN" altLang="en-US" sz="2800" b="1" dirty="0">
              <a:solidFill>
                <a:schemeClr val="tx1"/>
              </a:solidFill>
              <a:latin typeface="Times New Roman" panose="02020603050405020304" pitchFamily="18" charset="0"/>
              <a:ea typeface="宋体" panose="02010600030101010101" pitchFamily="2" charset="-122"/>
              <a:sym typeface="+mn-ea"/>
            </a:endParaRPr>
          </a:p>
        </p:txBody>
      </p:sp>
      <p:grpSp>
        <p:nvGrpSpPr>
          <p:cNvPr id="27" name="组合 26"/>
          <p:cNvGrpSpPr/>
          <p:nvPr/>
        </p:nvGrpSpPr>
        <p:grpSpPr>
          <a:xfrm>
            <a:off x="140335" y="858520"/>
            <a:ext cx="2916555" cy="639445"/>
            <a:chOff x="6059598" y="4363788"/>
            <a:chExt cx="4392890" cy="1407778"/>
          </a:xfrm>
          <a:solidFill>
            <a:srgbClr val="00B050"/>
          </a:solidFill>
        </p:grpSpPr>
        <p:sp>
          <p:nvSpPr>
            <p:cNvPr id="18" name="对话气泡: 矩形 17"/>
            <p:cNvSpPr/>
            <p:nvPr/>
          </p:nvSpPr>
          <p:spPr>
            <a:xfrm>
              <a:off x="6059598" y="4363788"/>
              <a:ext cx="4392890" cy="1407778"/>
            </a:xfrm>
            <a:prstGeom prst="wedgeRectCallout">
              <a:avLst>
                <a:gd name="adj1" fmla="val -54442"/>
                <a:gd name="adj2" fmla="val -30076"/>
              </a:avLst>
            </a:prstGeom>
            <a:gr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mbria" panose="02040503050406030204"/>
                <a:ea typeface="微软雅黑" panose="020B0503020204020204" pitchFamily="34" charset="-122"/>
                <a:cs typeface="+mn-cs"/>
              </a:endParaRPr>
            </a:p>
          </p:txBody>
        </p:sp>
        <p:sp>
          <p:nvSpPr>
            <p:cNvPr id="19" name="矩形 18"/>
            <p:cNvSpPr/>
            <p:nvPr/>
          </p:nvSpPr>
          <p:spPr>
            <a:xfrm>
              <a:off x="6133002" y="4376106"/>
              <a:ext cx="4286419" cy="1149149"/>
            </a:xfrm>
            <a:prstGeom prst="rect">
              <a:avLst/>
            </a:prstGeom>
            <a:grp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rPr>
                <a:t>Plot-my attempt</a:t>
              </a:r>
              <a:endPar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endParaRPr>
            </a:p>
          </p:txBody>
        </p:sp>
      </p:grpSp>
      <p:grpSp>
        <p:nvGrpSpPr>
          <p:cNvPr id="23" name="组合 22"/>
          <p:cNvGrpSpPr/>
          <p:nvPr/>
        </p:nvGrpSpPr>
        <p:grpSpPr>
          <a:xfrm>
            <a:off x="7889240" y="2531110"/>
            <a:ext cx="3162300" cy="2820035"/>
            <a:chOff x="11310" y="3049"/>
            <a:chExt cx="4980" cy="4393"/>
          </a:xfrm>
        </p:grpSpPr>
        <p:sp>
          <p:nvSpPr>
            <p:cNvPr id="16" name="任意多边形 15"/>
            <p:cNvSpPr/>
            <p:nvPr/>
          </p:nvSpPr>
          <p:spPr>
            <a:xfrm rot="10380000" flipH="1">
              <a:off x="11310" y="3053"/>
              <a:ext cx="4277" cy="4389"/>
            </a:xfrm>
            <a:custGeom>
              <a:avLst/>
              <a:gdLst>
                <a:gd name="connsiteX0" fmla="*/ 0 w 6026046"/>
                <a:gd name="connsiteY0" fmla="*/ 3072127 h 3072127"/>
                <a:gd name="connsiteX1" fmla="*/ 3072983 w 6026046"/>
                <a:gd name="connsiteY1" fmla="*/ 29123 h 3072127"/>
                <a:gd name="connsiteX2" fmla="*/ 6026046 w 6026046"/>
                <a:gd name="connsiteY2" fmla="*/ 1453189 h 3072127"/>
                <a:gd name="connsiteX3" fmla="*/ 6026046 w 6026046"/>
                <a:gd name="connsiteY3" fmla="*/ 1453189 h 3072127"/>
              </a:gdLst>
              <a:ahLst/>
              <a:cxnLst>
                <a:cxn ang="0">
                  <a:pos x="connsiteX0" y="connsiteY0"/>
                </a:cxn>
                <a:cxn ang="0">
                  <a:pos x="connsiteX1" y="connsiteY1"/>
                </a:cxn>
                <a:cxn ang="0">
                  <a:pos x="connsiteX2" y="connsiteY2"/>
                </a:cxn>
                <a:cxn ang="0">
                  <a:pos x="connsiteX3" y="connsiteY3"/>
                </a:cxn>
              </a:cxnLst>
              <a:rect l="l" t="t" r="r" b="b"/>
              <a:pathLst>
                <a:path w="6026046" h="3072127">
                  <a:moveTo>
                    <a:pt x="0" y="3072127"/>
                  </a:moveTo>
                  <a:cubicBezTo>
                    <a:pt x="1034321" y="1685536"/>
                    <a:pt x="2068642" y="298946"/>
                    <a:pt x="3072983" y="29123"/>
                  </a:cubicBezTo>
                  <a:cubicBezTo>
                    <a:pt x="4077324" y="-240700"/>
                    <a:pt x="6026046" y="1453189"/>
                    <a:pt x="6026046" y="1453189"/>
                  </a:cubicBezTo>
                  <a:lnTo>
                    <a:pt x="6026046" y="1453189"/>
                  </a:lnTo>
                </a:path>
              </a:pathLst>
            </a:cu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22" name="任意多边形 21"/>
            <p:cNvSpPr/>
            <p:nvPr/>
          </p:nvSpPr>
          <p:spPr>
            <a:xfrm rot="11040000">
              <a:off x="12038" y="3049"/>
              <a:ext cx="4252" cy="4389"/>
            </a:xfrm>
            <a:custGeom>
              <a:avLst/>
              <a:gdLst>
                <a:gd name="connsiteX0" fmla="*/ 0 w 6026046"/>
                <a:gd name="connsiteY0" fmla="*/ 3072127 h 3072127"/>
                <a:gd name="connsiteX1" fmla="*/ 3072983 w 6026046"/>
                <a:gd name="connsiteY1" fmla="*/ 29123 h 3072127"/>
                <a:gd name="connsiteX2" fmla="*/ 6026046 w 6026046"/>
                <a:gd name="connsiteY2" fmla="*/ 1453189 h 3072127"/>
                <a:gd name="connsiteX3" fmla="*/ 6026046 w 6026046"/>
                <a:gd name="connsiteY3" fmla="*/ 1453189 h 3072127"/>
              </a:gdLst>
              <a:ahLst/>
              <a:cxnLst>
                <a:cxn ang="0">
                  <a:pos x="connsiteX0" y="connsiteY0"/>
                </a:cxn>
                <a:cxn ang="0">
                  <a:pos x="connsiteX1" y="connsiteY1"/>
                </a:cxn>
                <a:cxn ang="0">
                  <a:pos x="connsiteX2" y="connsiteY2"/>
                </a:cxn>
                <a:cxn ang="0">
                  <a:pos x="connsiteX3" y="connsiteY3"/>
                </a:cxn>
              </a:cxnLst>
              <a:rect l="l" t="t" r="r" b="b"/>
              <a:pathLst>
                <a:path w="6026046" h="3072127">
                  <a:moveTo>
                    <a:pt x="0" y="3072127"/>
                  </a:moveTo>
                  <a:cubicBezTo>
                    <a:pt x="1034321" y="1685536"/>
                    <a:pt x="2068642" y="298946"/>
                    <a:pt x="3072983" y="29123"/>
                  </a:cubicBezTo>
                  <a:cubicBezTo>
                    <a:pt x="4077324" y="-240700"/>
                    <a:pt x="6026046" y="1453189"/>
                    <a:pt x="6026046" y="1453189"/>
                  </a:cubicBezTo>
                  <a:lnTo>
                    <a:pt x="6026046" y="1453189"/>
                  </a:lnTo>
                </a:path>
              </a:pathLst>
            </a:cu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grpSp>
        <p:nvGrpSpPr>
          <p:cNvPr id="24" name="组合 23"/>
          <p:cNvGrpSpPr/>
          <p:nvPr/>
        </p:nvGrpSpPr>
        <p:grpSpPr>
          <a:xfrm>
            <a:off x="6182995" y="852805"/>
            <a:ext cx="2916555" cy="639445"/>
            <a:chOff x="6059598" y="4363788"/>
            <a:chExt cx="4392890" cy="1407778"/>
          </a:xfrm>
          <a:gradFill>
            <a:gsLst>
              <a:gs pos="91000">
                <a:srgbClr val="FE4444">
                  <a:alpha val="86000"/>
                </a:srgbClr>
              </a:gs>
              <a:gs pos="100000">
                <a:srgbClr val="832B2B"/>
              </a:gs>
            </a:gsLst>
            <a:lin ang="5400000" scaled="0"/>
          </a:gradFill>
        </p:grpSpPr>
        <p:sp>
          <p:nvSpPr>
            <p:cNvPr id="25" name="对话气泡: 矩形 17"/>
            <p:cNvSpPr/>
            <p:nvPr/>
          </p:nvSpPr>
          <p:spPr>
            <a:xfrm>
              <a:off x="6059598" y="4363788"/>
              <a:ext cx="4392890" cy="1407778"/>
            </a:xfrm>
            <a:prstGeom prst="wedgeRectCallout">
              <a:avLst>
                <a:gd name="adj1" fmla="val -54442"/>
                <a:gd name="adj2" fmla="val -30076"/>
              </a:avLst>
            </a:prstGeom>
            <a:gr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mbria" panose="02040503050406030204"/>
                <a:ea typeface="微软雅黑" panose="020B0503020204020204" pitchFamily="34" charset="-122"/>
                <a:cs typeface="+mn-cs"/>
              </a:endParaRPr>
            </a:p>
          </p:txBody>
        </p:sp>
        <p:sp>
          <p:nvSpPr>
            <p:cNvPr id="26" name="矩形 25"/>
            <p:cNvSpPr/>
            <p:nvPr/>
          </p:nvSpPr>
          <p:spPr>
            <a:xfrm>
              <a:off x="6133002" y="4376106"/>
              <a:ext cx="4286419" cy="1149149"/>
            </a:xfrm>
            <a:prstGeom prst="rect">
              <a:avLst/>
            </a:prstGeom>
            <a:grp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rPr>
                <a:t>emotions</a:t>
              </a:r>
              <a:endPar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endParaRPr>
            </a:p>
          </p:txBody>
        </p:sp>
      </p:grpSp>
      <p:grpSp>
        <p:nvGrpSpPr>
          <p:cNvPr id="29" name="组合 28"/>
          <p:cNvGrpSpPr/>
          <p:nvPr/>
        </p:nvGrpSpPr>
        <p:grpSpPr>
          <a:xfrm>
            <a:off x="6590665" y="2378075"/>
            <a:ext cx="1664970" cy="619760"/>
            <a:chOff x="4235" y="2880"/>
            <a:chExt cx="2967" cy="1293"/>
          </a:xfrm>
        </p:grpSpPr>
        <p:sp>
          <p:nvSpPr>
            <p:cNvPr id="30" name=" 186"/>
            <p:cNvSpPr/>
            <p:nvPr/>
          </p:nvSpPr>
          <p:spPr>
            <a:xfrm>
              <a:off x="4235" y="2880"/>
              <a:ext cx="2938" cy="129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mn-lt"/>
                <a:ea typeface="+mn-ea"/>
                <a:cs typeface="+mn-cs"/>
              </a:endParaRPr>
            </a:p>
          </p:txBody>
        </p:sp>
        <p:sp>
          <p:nvSpPr>
            <p:cNvPr id="31" name="文本框 30"/>
            <p:cNvSpPr txBox="1"/>
            <p:nvPr/>
          </p:nvSpPr>
          <p:spPr>
            <a:xfrm>
              <a:off x="4560" y="3018"/>
              <a:ext cx="2642" cy="1089"/>
            </a:xfrm>
            <a:prstGeom prst="rect">
              <a:avLst/>
            </a:prstGeom>
            <a:noFill/>
            <a:ln w="9525">
              <a:noFill/>
            </a:ln>
          </p:spPr>
          <p:txBody>
            <a:bodyPr anchor="t">
              <a:spAutoFit/>
            </a:bodyPr>
            <a:p>
              <a:pPr>
                <a:spcBef>
                  <a:spcPct val="50000"/>
                </a:spcBef>
              </a:pPr>
              <a:r>
                <a:rPr lang="en-US" altLang="zh-CN" sz="2800" dirty="0">
                  <a:solidFill>
                    <a:schemeClr val="bg1"/>
                  </a:solidFill>
                  <a:latin typeface="Times New Roman" panose="02020603050405020304" pitchFamily="18" charset="0"/>
                  <a:ea typeface="宋体" panose="02010600030101010101" pitchFamily="2" charset="-122"/>
                </a:rPr>
                <a:t>anxious</a:t>
              </a:r>
              <a:endParaRPr lang="en-US" altLang="zh-CN" sz="2800" dirty="0">
                <a:solidFill>
                  <a:schemeClr val="bg1"/>
                </a:solidFill>
                <a:latin typeface="Times New Roman" panose="02020603050405020304" pitchFamily="18" charset="0"/>
                <a:ea typeface="宋体" panose="02010600030101010101" pitchFamily="2" charset="-122"/>
              </a:endParaRPr>
            </a:p>
          </p:txBody>
        </p:sp>
      </p:grpSp>
      <p:grpSp>
        <p:nvGrpSpPr>
          <p:cNvPr id="33" name="组合 32"/>
          <p:cNvGrpSpPr/>
          <p:nvPr/>
        </p:nvGrpSpPr>
        <p:grpSpPr>
          <a:xfrm>
            <a:off x="8636635" y="5373370"/>
            <a:ext cx="2277745" cy="619760"/>
            <a:chOff x="4235" y="2880"/>
            <a:chExt cx="2967" cy="1293"/>
          </a:xfrm>
        </p:grpSpPr>
        <p:sp>
          <p:nvSpPr>
            <p:cNvPr id="34" name=" 186"/>
            <p:cNvSpPr/>
            <p:nvPr/>
          </p:nvSpPr>
          <p:spPr>
            <a:xfrm>
              <a:off x="4235" y="2880"/>
              <a:ext cx="2938" cy="129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mn-lt"/>
                <a:ea typeface="+mn-ea"/>
                <a:cs typeface="+mn-cs"/>
              </a:endParaRPr>
            </a:p>
          </p:txBody>
        </p:sp>
        <p:sp>
          <p:nvSpPr>
            <p:cNvPr id="35" name="文本框 34"/>
            <p:cNvSpPr txBox="1"/>
            <p:nvPr/>
          </p:nvSpPr>
          <p:spPr>
            <a:xfrm>
              <a:off x="4560" y="3018"/>
              <a:ext cx="2642" cy="1089"/>
            </a:xfrm>
            <a:prstGeom prst="rect">
              <a:avLst/>
            </a:prstGeom>
            <a:noFill/>
            <a:ln w="9525">
              <a:noFill/>
            </a:ln>
          </p:spPr>
          <p:txBody>
            <a:bodyPr anchor="t">
              <a:spAutoFit/>
            </a:bodyPr>
            <a:p>
              <a:pPr>
                <a:spcBef>
                  <a:spcPct val="50000"/>
                </a:spcBef>
              </a:pPr>
              <a:r>
                <a:rPr lang="en-US" altLang="zh-CN" sz="2800" dirty="0">
                  <a:solidFill>
                    <a:schemeClr val="bg1"/>
                  </a:solidFill>
                  <a:latin typeface="Times New Roman" panose="02020603050405020304" pitchFamily="18" charset="0"/>
                  <a:ea typeface="宋体" panose="02010600030101010101" pitchFamily="2" charset="-122"/>
                </a:rPr>
                <a:t>frustrated</a:t>
              </a:r>
              <a:endParaRPr lang="en-US" altLang="zh-CN" sz="2800" dirty="0">
                <a:solidFill>
                  <a:schemeClr val="bg1"/>
                </a:solidFill>
                <a:latin typeface="Times New Roman" panose="02020603050405020304" pitchFamily="18" charset="0"/>
                <a:ea typeface="宋体" panose="02010600030101010101" pitchFamily="2" charset="-122"/>
              </a:endParaRPr>
            </a:p>
          </p:txBody>
        </p:sp>
      </p:grpSp>
      <p:grpSp>
        <p:nvGrpSpPr>
          <p:cNvPr id="37" name="组合 36"/>
          <p:cNvGrpSpPr/>
          <p:nvPr/>
        </p:nvGrpSpPr>
        <p:grpSpPr>
          <a:xfrm>
            <a:off x="9817735" y="2312035"/>
            <a:ext cx="2529548" cy="619760"/>
            <a:chOff x="4235" y="2880"/>
            <a:chExt cx="3295" cy="1293"/>
          </a:xfrm>
        </p:grpSpPr>
        <p:sp>
          <p:nvSpPr>
            <p:cNvPr id="38" name=" 186"/>
            <p:cNvSpPr/>
            <p:nvPr/>
          </p:nvSpPr>
          <p:spPr>
            <a:xfrm>
              <a:off x="4235" y="2880"/>
              <a:ext cx="2938" cy="1293"/>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mn-lt"/>
                <a:ea typeface="+mn-ea"/>
                <a:cs typeface="+mn-cs"/>
              </a:endParaRPr>
            </a:p>
          </p:txBody>
        </p:sp>
        <p:sp>
          <p:nvSpPr>
            <p:cNvPr id="39" name="文本框 38"/>
            <p:cNvSpPr txBox="1"/>
            <p:nvPr/>
          </p:nvSpPr>
          <p:spPr>
            <a:xfrm>
              <a:off x="4888" y="2982"/>
              <a:ext cx="2642" cy="1089"/>
            </a:xfrm>
            <a:prstGeom prst="rect">
              <a:avLst/>
            </a:prstGeom>
            <a:noFill/>
            <a:ln w="9525">
              <a:noFill/>
            </a:ln>
          </p:spPr>
          <p:txBody>
            <a:bodyPr anchor="t">
              <a:spAutoFit/>
            </a:bodyPr>
            <a:p>
              <a:pPr>
                <a:spcBef>
                  <a:spcPct val="50000"/>
                </a:spcBef>
              </a:pPr>
              <a:r>
                <a:rPr lang="en-US" altLang="zh-CN" sz="2800" dirty="0">
                  <a:solidFill>
                    <a:schemeClr val="bg1"/>
                  </a:solidFill>
                  <a:latin typeface="Times New Roman" panose="02020603050405020304" pitchFamily="18" charset="0"/>
                  <a:ea typeface="宋体" panose="02010600030101010101" pitchFamily="2" charset="-122"/>
                </a:rPr>
                <a:t>relieved</a:t>
              </a:r>
              <a:endParaRPr lang="en-US" altLang="zh-CN" sz="2800" dirty="0">
                <a:solidFill>
                  <a:schemeClr val="bg1"/>
                </a:solidFill>
                <a:latin typeface="Times New Roman" panose="02020603050405020304" pitchFamily="18" charset="0"/>
                <a:ea typeface="宋体" panose="02010600030101010101" pitchFamily="2" charset="-122"/>
              </a:endParaRPr>
            </a:p>
          </p:txBody>
        </p:sp>
      </p:grpSp>
      <p:sp>
        <p:nvSpPr>
          <p:cNvPr id="32" name="文本框 31"/>
          <p:cNvSpPr txBox="1"/>
          <p:nvPr/>
        </p:nvSpPr>
        <p:spPr>
          <a:xfrm>
            <a:off x="70485" y="151765"/>
            <a:ext cx="12002770" cy="6554470"/>
          </a:xfrm>
          <a:prstGeom prst="rect">
            <a:avLst/>
          </a:prstGeom>
          <a:solidFill>
            <a:schemeClr val="bg1">
              <a:lumMod val="85000"/>
            </a:schemeClr>
          </a:solidFill>
        </p:spPr>
        <p:txBody>
          <a:bodyPr wrap="square" rtlCol="0" anchor="t">
            <a:spAutoFit/>
          </a:bodyPr>
          <a:p>
            <a:pPr indent="0" algn="l" eaLnBrk="0" hangingPunct="0">
              <a:buFont typeface="Wingdings" panose="05000000000000000000" charset="0"/>
              <a:buNone/>
            </a:pPr>
            <a:r>
              <a:rPr lang="en-US" altLang="zh-CN" sz="2800" dirty="0">
                <a:latin typeface="Times New Roman" panose="02020603050405020304" pitchFamily="18" charset="0"/>
                <a:ea typeface="宋体" panose="02010600030101010101" pitchFamily="2" charset="-122"/>
                <a:sym typeface="+mn-ea"/>
              </a:rPr>
              <a:t>anxious:</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Several fruitless attempts made me </a:t>
            </a:r>
            <a:r>
              <a:rPr lang="en-US" altLang="zh-CN" sz="2800" dirty="0">
                <a:solidFill>
                  <a:srgbClr val="FF0000"/>
                </a:solidFill>
                <a:latin typeface="Times New Roman" panose="02020603050405020304" pitchFamily="18" charset="0"/>
                <a:ea typeface="宋体" panose="02010600030101010101" pitchFamily="2" charset="-122"/>
                <a:sym typeface="+mn-ea"/>
              </a:rPr>
              <a:t>edgy</a:t>
            </a:r>
            <a:r>
              <a:rPr lang="en-US" altLang="zh-CN" sz="2800" dirty="0">
                <a:latin typeface="Times New Roman" panose="02020603050405020304" pitchFamily="18" charset="0"/>
                <a:ea typeface="宋体" panose="02010600030101010101" pitchFamily="2" charset="-122"/>
                <a:sym typeface="+mn-ea"/>
              </a:rPr>
              <a:t>/</a:t>
            </a:r>
            <a:r>
              <a:rPr lang="en-US" altLang="zh-CN" sz="2800" dirty="0">
                <a:solidFill>
                  <a:srgbClr val="FF0000"/>
                </a:solidFill>
                <a:latin typeface="Times New Roman" panose="02020603050405020304" pitchFamily="18" charset="0"/>
                <a:ea typeface="宋体" panose="02010600030101010101" pitchFamily="2" charset="-122"/>
                <a:sym typeface="+mn-ea"/>
              </a:rPr>
              <a:t>upset</a:t>
            </a:r>
            <a:r>
              <a:rPr lang="en-US" altLang="zh-CN" sz="2400" b="1" dirty="0">
                <a:latin typeface="Times New Roman" panose="02020603050405020304" pitchFamily="18" charset="0"/>
                <a:ea typeface="宋体" panose="02010600030101010101" pitchFamily="2" charset="-122"/>
                <a:sym typeface="+mn-ea"/>
              </a:rPr>
              <a:t>(</a:t>
            </a:r>
            <a:r>
              <a:rPr lang="zh-CN" altLang="en-US" sz="2400" b="1" dirty="0">
                <a:latin typeface="Times New Roman" panose="02020603050405020304" pitchFamily="18" charset="0"/>
                <a:ea typeface="宋体" panose="02010600030101010101" pitchFamily="2" charset="-122"/>
                <a:sym typeface="+mn-ea"/>
              </a:rPr>
              <a:t>烦躁不安的</a:t>
            </a:r>
            <a:r>
              <a:rPr lang="en-US" altLang="zh-CN" sz="2400" b="1" dirty="0">
                <a:latin typeface="Times New Roman" panose="02020603050405020304" pitchFamily="18" charset="0"/>
                <a:ea typeface="宋体" panose="02010600030101010101" pitchFamily="2" charset="-122"/>
                <a:sym typeface="+mn-ea"/>
              </a:rPr>
              <a:t>). </a:t>
            </a:r>
            <a:endParaRPr lang="en-US" altLang="zh-CN" sz="2800" dirty="0">
              <a:latin typeface="Times New Roman" panose="02020603050405020304" pitchFamily="18" charset="0"/>
              <a:ea typeface="宋体" panose="02010600030101010101" pitchFamily="2" charset="-122"/>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was getting more </a:t>
            </a:r>
            <a:r>
              <a:rPr lang="en-US" altLang="zh-CN" sz="2800" dirty="0">
                <a:solidFill>
                  <a:srgbClr val="FF0000"/>
                </a:solidFill>
                <a:latin typeface="Times New Roman" panose="02020603050405020304" pitchFamily="18" charset="0"/>
                <a:ea typeface="宋体" panose="02010600030101010101" pitchFamily="2" charset="-122"/>
                <a:sym typeface="+mn-ea"/>
              </a:rPr>
              <a:t>nervous </a:t>
            </a:r>
            <a:r>
              <a:rPr lang="en-US" altLang="zh-CN" sz="2800" dirty="0">
                <a:latin typeface="Times New Roman" panose="02020603050405020304" pitchFamily="18" charset="0"/>
                <a:ea typeface="宋体" panose="02010600030101010101" pitchFamily="2" charset="-122"/>
                <a:sym typeface="+mn-ea"/>
              </a:rPr>
              <a:t>every minute.</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lost my cool</a:t>
            </a:r>
            <a:r>
              <a:rPr lang="en-US" altLang="zh-CN" sz="2800" dirty="0">
                <a:latin typeface="Times New Roman" panose="02020603050405020304" pitchFamily="18" charset="0"/>
                <a:ea typeface="宋体" panose="02010600030101010101" pitchFamily="2" charset="-122"/>
                <a:sym typeface="+mn-ea"/>
              </a:rPr>
              <a:t>.</a:t>
            </a:r>
            <a:r>
              <a:rPr lang="en-US" altLang="zh-CN" sz="2400" b="1" dirty="0">
                <a:latin typeface="Times New Roman" panose="02020603050405020304" pitchFamily="18" charset="0"/>
                <a:ea typeface="宋体" panose="02010600030101010101" pitchFamily="2" charset="-122"/>
                <a:sym typeface="+mn-ea"/>
              </a:rPr>
              <a:t>(</a:t>
            </a:r>
            <a:r>
              <a:rPr lang="zh-CN" altLang="en-US" sz="2400" b="1" dirty="0">
                <a:latin typeface="Times New Roman" panose="02020603050405020304" pitchFamily="18" charset="0"/>
                <a:ea typeface="宋体" panose="02010600030101010101" pitchFamily="2" charset="-122"/>
                <a:sym typeface="+mn-ea"/>
              </a:rPr>
              <a:t>失去冷静</a:t>
            </a:r>
            <a:r>
              <a:rPr lang="en-US" altLang="zh-CN" sz="2400" b="1" dirty="0">
                <a:latin typeface="Times New Roman" panose="02020603050405020304" pitchFamily="18" charset="0"/>
                <a:ea typeface="宋体" panose="02010600030101010101" pitchFamily="2" charset="-122"/>
                <a:sym typeface="+mn-ea"/>
              </a:rPr>
              <a:t>)</a:t>
            </a:r>
            <a:r>
              <a:rPr lang="en-US" altLang="zh-CN" sz="2800" b="1" dirty="0">
                <a:latin typeface="Times New Roman" panose="02020603050405020304" pitchFamily="18" charset="0"/>
                <a:ea typeface="宋体" panose="02010600030101010101" pitchFamily="2" charset="-122"/>
                <a:sym typeface="+mn-ea"/>
              </a:rPr>
              <a:t>/</a:t>
            </a:r>
            <a:r>
              <a:rPr lang="en-US" altLang="zh-CN" sz="2800" dirty="0">
                <a:latin typeface="Times New Roman" panose="02020603050405020304" pitchFamily="18" charset="0"/>
                <a:ea typeface="宋体" panose="02010600030101010101" pitchFamily="2" charset="-122"/>
                <a:sym typeface="+mn-ea"/>
              </a:rPr>
              <a:t>I began to panic.</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solidFill>
                  <a:srgbClr val="FF0000"/>
                </a:solidFill>
                <a:latin typeface="Times New Roman" panose="02020603050405020304" pitchFamily="18" charset="0"/>
                <a:ea typeface="宋体" panose="02010600030101010101" pitchFamily="2" charset="-122"/>
                <a:sym typeface="+mn-ea"/>
              </a:rPr>
              <a:t>Seized</a:t>
            </a:r>
            <a:r>
              <a:rPr lang="en-US" altLang="zh-CN" sz="2800" dirty="0">
                <a:latin typeface="Times New Roman" panose="02020603050405020304" pitchFamily="18" charset="0"/>
                <a:ea typeface="宋体" panose="02010600030101010101" pitchFamily="2" charset="-122"/>
                <a:sym typeface="+mn-ea"/>
              </a:rPr>
              <a:t> by a strong sense of anxiety, I...</a:t>
            </a:r>
            <a:endParaRPr lang="en-US" sz="2800" dirty="0">
              <a:latin typeface="Times New Roman" panose="02020603050405020304" pitchFamily="18" charset="0"/>
              <a:ea typeface="Times New Roman" panose="02020603050405020304" pitchFamily="18" charset="0"/>
              <a:sym typeface="+mn-ea"/>
            </a:endParaRPr>
          </a:p>
          <a:p>
            <a:pPr indent="0" eaLnBrk="0" hangingPunct="0">
              <a:buFont typeface="Wingdings" panose="05000000000000000000" charset="0"/>
              <a:buNone/>
            </a:pPr>
            <a:r>
              <a:rPr lang="en-US" sz="2800" dirty="0">
                <a:latin typeface="Times New Roman" panose="02020603050405020304" pitchFamily="18" charset="0"/>
                <a:ea typeface="Times New Roman" panose="02020603050405020304" pitchFamily="18" charset="0"/>
                <a:sym typeface="+mn-ea"/>
              </a:rPr>
              <a:t>physical reaction:</a:t>
            </a:r>
            <a:endParaRPr lang="en-US" altLang="en-US" sz="2800" dirty="0">
              <a:latin typeface="Times New Roman" panose="02020603050405020304" pitchFamily="18" charset="0"/>
              <a:ea typeface="Times New Roman" panose="02020603050405020304" pitchFamily="18" charset="0"/>
              <a:sym typeface="+mn-ea"/>
            </a:endParaRPr>
          </a:p>
          <a:p>
            <a:pPr indent="0" eaLnBrk="0" hangingPunct="0">
              <a:buFont typeface="Wingdings" panose="05000000000000000000" charset="0"/>
              <a:buNone/>
            </a:pPr>
            <a:r>
              <a:rPr lang="zh-CN" altLang="en-US" sz="2800" dirty="0">
                <a:latin typeface="Times New Roman" panose="02020603050405020304" pitchFamily="18" charset="0"/>
                <a:ea typeface="宋体" panose="02010600030101010101" pitchFamily="2" charset="-122"/>
                <a:sym typeface="+mn-ea"/>
              </a:rPr>
              <a:t>心跳加快</a:t>
            </a:r>
            <a:endParaRPr lang="en-US" sz="2800" dirty="0">
              <a:latin typeface="Times New Roman" panose="02020603050405020304" pitchFamily="18" charset="0"/>
              <a:ea typeface="Times New Roman" panose="02020603050405020304" pitchFamily="18" charset="0"/>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My heart was pounding/thudding. </a:t>
            </a:r>
            <a:endParaRPr lang="en-US" altLang="zh-CN" sz="2800" dirty="0">
              <a:latin typeface="Times New Roman" panose="02020603050405020304" pitchFamily="18" charset="0"/>
              <a:ea typeface="宋体" panose="02010600030101010101" pitchFamily="2" charset="-122"/>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My stomach fluttered</a:t>
            </a:r>
            <a:r>
              <a:rPr lang="en-US" altLang="zh-CN" sz="2800" b="1" dirty="0">
                <a:latin typeface="Times New Roman" panose="02020603050405020304" pitchFamily="18" charset="0"/>
                <a:ea typeface="宋体" panose="02010600030101010101" pitchFamily="2" charset="-122"/>
                <a:sym typeface="+mn-ea"/>
              </a:rPr>
              <a:t>(</a:t>
            </a:r>
            <a:r>
              <a:rPr lang="zh-CN" altLang="en-US" sz="2800" b="1" dirty="0">
                <a:latin typeface="Times New Roman" panose="02020603050405020304" pitchFamily="18" charset="0"/>
                <a:ea typeface="宋体" panose="02010600030101010101" pitchFamily="2" charset="-122"/>
                <a:sym typeface="+mn-ea"/>
              </a:rPr>
              <a:t>快速跳动</a:t>
            </a:r>
            <a:r>
              <a:rPr lang="en-US" altLang="zh-CN" sz="2800" b="1" dirty="0">
                <a:latin typeface="Times New Roman" panose="02020603050405020304" pitchFamily="18" charset="0"/>
                <a:ea typeface="宋体" panose="02010600030101010101" pitchFamily="2" charset="-122"/>
                <a:sym typeface="+mn-ea"/>
              </a:rPr>
              <a:t>).</a:t>
            </a:r>
            <a:endParaRPr lang="en-US" altLang="zh-CN" sz="2800" b="1"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With heart in my mouth, I ... </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My heart beat in my throat.</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My stomach feels upset-like it's full of knots.</a:t>
            </a:r>
            <a:endParaRPr lang="en-US" altLang="zh-CN" sz="2800" dirty="0">
              <a:latin typeface="Times New Roman" panose="02020603050405020304" pitchFamily="18" charset="0"/>
              <a:ea typeface="宋体" panose="02010600030101010101" pitchFamily="2" charset="-122"/>
              <a:sym typeface="+mn-ea"/>
            </a:endParaRPr>
          </a:p>
          <a:p>
            <a:pPr marL="457200" indent="-457200" algn="l"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My heart beat so violently that I felt almost suffocated</a:t>
            </a:r>
            <a:r>
              <a:rPr lang="en-US" altLang="zh-CN" sz="2800" b="1" dirty="0">
                <a:latin typeface="Times New Roman" panose="02020603050405020304" pitchFamily="18" charset="0"/>
                <a:ea typeface="宋体" panose="02010600030101010101" pitchFamily="2" charset="-122"/>
                <a:sym typeface="+mn-ea"/>
              </a:rPr>
              <a:t>(</a:t>
            </a:r>
            <a:r>
              <a:rPr lang="zh-CN" altLang="en-US" sz="2800" b="1" dirty="0">
                <a:latin typeface="Times New Roman" panose="02020603050405020304" pitchFamily="18" charset="0"/>
                <a:ea typeface="宋体" panose="02010600030101010101" pitchFamily="2" charset="-122"/>
                <a:sym typeface="+mn-ea"/>
              </a:rPr>
              <a:t>窒息</a:t>
            </a:r>
            <a:r>
              <a:rPr lang="en-US" altLang="zh-CN" sz="2800" b="1" dirty="0">
                <a:latin typeface="Times New Roman" panose="02020603050405020304" pitchFamily="18" charset="0"/>
                <a:ea typeface="宋体" panose="02010600030101010101" pitchFamily="2" charset="-122"/>
                <a:sym typeface="+mn-ea"/>
              </a:rPr>
              <a:t>)</a:t>
            </a:r>
            <a:r>
              <a:rPr lang="en-US" altLang="zh-CN" sz="2800" dirty="0">
                <a:latin typeface="Times New Roman" panose="02020603050405020304" pitchFamily="18" charset="0"/>
                <a:ea typeface="宋体" panose="02010600030101010101" pitchFamily="2" charset="-122"/>
                <a:sym typeface="+mn-ea"/>
              </a:rPr>
              <a:t>/fainted.</a:t>
            </a:r>
            <a:endParaRPr lang="en-US" sz="2800" dirty="0">
              <a:latin typeface="Times New Roman" panose="02020603050405020304" pitchFamily="18" charset="0"/>
              <a:ea typeface="Times New Roman" panose="02020603050405020304" pitchFamily="18" charset="0"/>
              <a:sym typeface="+mn-ea"/>
            </a:endParaRPr>
          </a:p>
          <a:p>
            <a:pPr indent="0" eaLnBrk="0" hangingPunct="0">
              <a:buFont typeface="Wingdings" panose="05000000000000000000" charset="0"/>
              <a:buNone/>
            </a:pPr>
            <a:r>
              <a:rPr lang="en-US" sz="2800" dirty="0">
                <a:latin typeface="Times New Roman" panose="02020603050405020304" pitchFamily="18" charset="0"/>
                <a:ea typeface="Times New Roman" panose="02020603050405020304" pitchFamily="18" charset="0"/>
                <a:sym typeface="+mn-ea"/>
              </a:rPr>
              <a:t>呼吸不畅：I </a:t>
            </a:r>
            <a:r>
              <a:rPr lang="en-US" sz="2800" dirty="0">
                <a:solidFill>
                  <a:srgbClr val="FF0000"/>
                </a:solidFill>
                <a:latin typeface="Times New Roman" panose="02020603050405020304" pitchFamily="18" charset="0"/>
                <a:ea typeface="Times New Roman" panose="02020603050405020304" pitchFamily="18" charset="0"/>
                <a:sym typeface="+mn-ea"/>
              </a:rPr>
              <a:t>gulped</a:t>
            </a:r>
            <a:r>
              <a:rPr lang="en-US" sz="2800" b="1" dirty="0">
                <a:latin typeface="Times New Roman" panose="02020603050405020304" pitchFamily="18" charset="0"/>
                <a:ea typeface="Times New Roman" panose="02020603050405020304" pitchFamily="18" charset="0"/>
                <a:sym typeface="+mn-ea"/>
              </a:rPr>
              <a:t>(因担忧倒吸气) </a:t>
            </a:r>
            <a:r>
              <a:rPr lang="en-US" sz="2800" dirty="0">
                <a:latin typeface="Times New Roman" panose="02020603050405020304" pitchFamily="18" charset="0"/>
                <a:ea typeface="Times New Roman" panose="02020603050405020304" pitchFamily="18" charset="0"/>
                <a:sym typeface="+mn-ea"/>
              </a:rPr>
              <a:t>for air; </a:t>
            </a:r>
            <a:r>
              <a:rPr lang="en-US" altLang="zh-CN" sz="2800" dirty="0">
                <a:latin typeface="Times New Roman" panose="02020603050405020304" pitchFamily="18" charset="0"/>
                <a:ea typeface="宋体" panose="02010600030101010101" pitchFamily="2" charset="-122"/>
                <a:sym typeface="+mn-ea"/>
              </a:rPr>
              <a:t>/  I sniffed</a:t>
            </a:r>
            <a:r>
              <a:rPr lang="en-US" altLang="zh-CN" sz="2800" b="1" dirty="0">
                <a:latin typeface="Times New Roman" panose="02020603050405020304" pitchFamily="18" charset="0"/>
                <a:ea typeface="宋体" panose="02010600030101010101" pitchFamily="2" charset="-122"/>
                <a:sym typeface="+mn-ea"/>
              </a:rPr>
              <a:t>(</a:t>
            </a:r>
            <a:r>
              <a:rPr lang="zh-CN" altLang="en-US" sz="2800" b="1" dirty="0">
                <a:latin typeface="Times New Roman" panose="02020603050405020304" pitchFamily="18" charset="0"/>
                <a:ea typeface="宋体" panose="02010600030101010101" pitchFamily="2" charset="-122"/>
                <a:sym typeface="+mn-ea"/>
              </a:rPr>
              <a:t>吸气</a:t>
            </a:r>
            <a:r>
              <a:rPr lang="en-US" altLang="zh-CN" sz="2800" b="1" dirty="0">
                <a:latin typeface="Times New Roman" panose="02020603050405020304" pitchFamily="18" charset="0"/>
                <a:ea typeface="宋体" panose="02010600030101010101" pitchFamily="2" charset="-122"/>
                <a:sym typeface="+mn-ea"/>
              </a:rPr>
              <a:t>)</a:t>
            </a:r>
            <a:r>
              <a:rPr lang="en-US" altLang="zh-CN" sz="2800" dirty="0">
                <a:latin typeface="Times New Roman" panose="02020603050405020304" pitchFamily="18" charset="0"/>
                <a:ea typeface="宋体" panose="02010600030101010101" pitchFamily="2" charset="-122"/>
                <a:sym typeface="+mn-ea"/>
              </a:rPr>
              <a:t>.</a:t>
            </a:r>
            <a:endParaRPr lang="en-US" sz="2800" dirty="0">
              <a:latin typeface="Times New Roman" panose="02020603050405020304" pitchFamily="18" charset="0"/>
              <a:ea typeface="Times New Roman" panose="02020603050405020304" pitchFamily="18" charset="0"/>
            </a:endParaRPr>
          </a:p>
          <a:p>
            <a:pPr algn="l" eaLnBrk="0" hangingPunct="0">
              <a:buNone/>
            </a:pPr>
            <a:r>
              <a:rPr lang="en-US" sz="2800" dirty="0">
                <a:latin typeface="Times New Roman" panose="02020603050405020304" pitchFamily="18" charset="0"/>
                <a:ea typeface="Times New Roman" panose="02020603050405020304" pitchFamily="18" charset="0"/>
                <a:sym typeface="+mn-ea"/>
              </a:rPr>
              <a:t>口干脸烫：My throat was </a:t>
            </a:r>
            <a:r>
              <a:rPr lang="en-US" sz="2800" dirty="0">
                <a:solidFill>
                  <a:srgbClr val="FF0000"/>
                </a:solidFill>
                <a:latin typeface="Times New Roman" panose="02020603050405020304" pitchFamily="18" charset="0"/>
                <a:ea typeface="Times New Roman" panose="02020603050405020304" pitchFamily="18" charset="0"/>
                <a:sym typeface="+mn-ea"/>
              </a:rPr>
              <a:t>dry</a:t>
            </a:r>
            <a:r>
              <a:rPr lang="en-US" sz="2800" dirty="0">
                <a:latin typeface="Times New Roman" panose="02020603050405020304" pitchFamily="18" charset="0"/>
                <a:ea typeface="Times New Roman" panose="02020603050405020304" pitchFamily="18" charset="0"/>
                <a:sym typeface="+mn-ea"/>
              </a:rPr>
              <a:t>, face </a:t>
            </a:r>
            <a:r>
              <a:rPr lang="en-US" sz="2800" dirty="0">
                <a:solidFill>
                  <a:srgbClr val="FF0000"/>
                </a:solidFill>
                <a:latin typeface="Times New Roman" panose="02020603050405020304" pitchFamily="18" charset="0"/>
                <a:ea typeface="Times New Roman" panose="02020603050405020304" pitchFamily="18" charset="0"/>
                <a:sym typeface="+mn-ea"/>
              </a:rPr>
              <a:t>burning up</a:t>
            </a:r>
            <a:r>
              <a:rPr lang="en-US" sz="2800" dirty="0">
                <a:latin typeface="Times New Roman" panose="02020603050405020304" pitchFamily="18" charset="0"/>
                <a:ea typeface="Times New Roman" panose="02020603050405020304" pitchFamily="18" charset="0"/>
                <a:sym typeface="+mn-ea"/>
              </a:rPr>
              <a:t>.</a:t>
            </a:r>
            <a:endParaRPr lang="en-US" altLang="zh-CN" sz="2800" b="1" dirty="0">
              <a:latin typeface="Times New Roman" panose="02020603050405020304" pitchFamily="18" charset="0"/>
              <a:ea typeface="宋体" panose="02010600030101010101" pitchFamily="2" charset="-122"/>
              <a:sym typeface="+mn-ea"/>
            </a:endParaRPr>
          </a:p>
        </p:txBody>
      </p:sp>
      <p:sp>
        <p:nvSpPr>
          <p:cNvPr id="36" name="文本框 35"/>
          <p:cNvSpPr txBox="1"/>
          <p:nvPr/>
        </p:nvSpPr>
        <p:spPr>
          <a:xfrm>
            <a:off x="5295900" y="0"/>
            <a:ext cx="6896100" cy="6123940"/>
          </a:xfrm>
          <a:prstGeom prst="rect">
            <a:avLst/>
          </a:prstGeom>
          <a:solidFill>
            <a:schemeClr val="accent1">
              <a:lumMod val="20000"/>
              <a:lumOff val="80000"/>
            </a:schemeClr>
          </a:solidFill>
        </p:spPr>
        <p:txBody>
          <a:bodyPr wrap="square" rtlCol="0">
            <a:spAutoFit/>
          </a:bodyPr>
          <a:p>
            <a:pPr indent="0" eaLnBrk="0" hangingPunct="0">
              <a:buFont typeface="Wingdings" panose="05000000000000000000" charset="0"/>
              <a:buNone/>
            </a:pPr>
            <a:r>
              <a:rPr lang="en-US" altLang="zh-CN" sz="2800" dirty="0">
                <a:latin typeface="Times New Roman" panose="02020603050405020304" pitchFamily="18" charset="0"/>
                <a:ea typeface="宋体" panose="02010600030101010101" pitchFamily="2" charset="-122"/>
                <a:sym typeface="+mn-ea"/>
              </a:rPr>
              <a:t>Frustrated:</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was </a:t>
            </a:r>
            <a:r>
              <a:rPr lang="en-US" altLang="zh-CN" sz="2800" dirty="0">
                <a:solidFill>
                  <a:srgbClr val="FF0000"/>
                </a:solidFill>
                <a:latin typeface="Times New Roman" panose="02020603050405020304" pitchFamily="18" charset="0"/>
                <a:ea typeface="宋体" panose="02010600030101010101" pitchFamily="2" charset="-122"/>
                <a:sym typeface="+mn-ea"/>
              </a:rPr>
              <a:t>furious</a:t>
            </a:r>
            <a:r>
              <a:rPr lang="en-US" altLang="zh-CN" sz="2800" dirty="0">
                <a:latin typeface="Times New Roman" panose="02020603050405020304" pitchFamily="18" charset="0"/>
                <a:ea typeface="宋体" panose="02010600030101010101" pitchFamily="2" charset="-122"/>
                <a:sym typeface="+mn-ea"/>
              </a:rPr>
              <a:t> at my stupid attempt.</a:t>
            </a:r>
            <a:endParaRPr lang="en-US" altLang="zh-CN" sz="2800" dirty="0">
              <a:latin typeface="Times New Roman" panose="02020603050405020304" pitchFamily="18" charset="0"/>
              <a:ea typeface="宋体" panose="02010600030101010101" pitchFamily="2" charset="-122"/>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 “Stupid! You're stupid</a:t>
            </a:r>
            <a:r>
              <a:rPr lang="zh-CN" altLang="en-US" sz="2800" dirty="0">
                <a:latin typeface="Times New Roman" panose="02020603050405020304" pitchFamily="18" charset="0"/>
                <a:ea typeface="宋体" panose="02010600030101010101" pitchFamily="2" charset="-122"/>
                <a:sym typeface="+mn-ea"/>
              </a:rPr>
              <a:t>！</a:t>
            </a:r>
            <a:r>
              <a:rPr lang="en-US" altLang="zh-CN" sz="2800" dirty="0">
                <a:latin typeface="Times New Roman" panose="02020603050405020304" pitchFamily="18" charset="0"/>
                <a:ea typeface="宋体" panose="02010600030101010101" pitchFamily="2" charset="-122"/>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screamed </a:t>
            </a:r>
            <a:r>
              <a:rPr lang="en-US" altLang="zh-CN" sz="2800" dirty="0">
                <a:latin typeface="Times New Roman" panose="02020603050405020304" pitchFamily="18" charset="0"/>
                <a:ea typeface="宋体" panose="02010600030101010101" pitchFamily="2" charset="-122"/>
                <a:sym typeface="+mn-ea"/>
              </a:rPr>
              <a:t>at myself inside my head.</a:t>
            </a:r>
            <a:endParaRPr lang="en-US" altLang="zh-CN" sz="2800" dirty="0">
              <a:latin typeface="Times New Roman" panose="02020603050405020304" pitchFamily="18" charset="0"/>
              <a:ea typeface="宋体" panose="02010600030101010101" pitchFamily="2" charset="-122"/>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 I </a:t>
            </a:r>
            <a:r>
              <a:rPr lang="en-US" altLang="zh-CN" sz="2800" dirty="0">
                <a:solidFill>
                  <a:srgbClr val="FF0000"/>
                </a:solidFill>
                <a:latin typeface="Times New Roman" panose="02020603050405020304" pitchFamily="18" charset="0"/>
                <a:ea typeface="宋体" panose="02010600030101010101" pitchFamily="2" charset="-122"/>
                <a:sym typeface="+mn-ea"/>
              </a:rPr>
              <a:t>couldn't bear to</a:t>
            </a:r>
            <a:r>
              <a:rPr lang="en-US" altLang="zh-CN" sz="2800" dirty="0">
                <a:latin typeface="Times New Roman" panose="02020603050405020304" pitchFamily="18" charset="0"/>
                <a:ea typeface="宋体" panose="02010600030101010101" pitchFamily="2" charset="-122"/>
                <a:sym typeface="+mn-ea"/>
              </a:rPr>
              <a:t> see them stand by and laugh at me.</a:t>
            </a:r>
            <a:endParaRPr lang="en-US" altLang="zh-CN" sz="2800" dirty="0">
              <a:latin typeface="Times New Roman" panose="02020603050405020304" pitchFamily="18" charset="0"/>
              <a:ea typeface="宋体" panose="02010600030101010101" pitchFamily="2" charset="-122"/>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Their giggles </a:t>
            </a:r>
            <a:r>
              <a:rPr lang="en-US" altLang="zh-CN" sz="2800" dirty="0">
                <a:solidFill>
                  <a:srgbClr val="FF0000"/>
                </a:solidFill>
                <a:latin typeface="Times New Roman" panose="02020603050405020304" pitchFamily="18" charset="0"/>
                <a:ea typeface="宋体" panose="02010600030101010101" pitchFamily="2" charset="-122"/>
                <a:sym typeface="+mn-ea"/>
              </a:rPr>
              <a:t>made my blood boil</a:t>
            </a:r>
            <a:r>
              <a:rPr lang="en-US" altLang="zh-CN" sz="2800" dirty="0">
                <a:latin typeface="Times New Roman" panose="02020603050405020304" pitchFamily="18" charset="0"/>
                <a:ea typeface="宋体" panose="02010600030101010101" pitchFamily="2" charset="-122"/>
                <a:sym typeface="+mn-ea"/>
              </a:rPr>
              <a:t>.</a:t>
            </a:r>
            <a:r>
              <a:rPr lang="en-US" altLang="zh-CN" sz="2400" b="1" dirty="0">
                <a:latin typeface="Times New Roman" panose="02020603050405020304" pitchFamily="18" charset="0"/>
                <a:ea typeface="宋体" panose="02010600030101010101" pitchFamily="2" charset="-122"/>
                <a:sym typeface="+mn-ea"/>
              </a:rPr>
              <a:t>(</a:t>
            </a:r>
            <a:r>
              <a:rPr lang="zh-CN" altLang="en-US" sz="2400" b="1" dirty="0">
                <a:latin typeface="Times New Roman" panose="02020603050405020304" pitchFamily="18" charset="0"/>
                <a:ea typeface="宋体" panose="02010600030101010101" pitchFamily="2" charset="-122"/>
                <a:sym typeface="+mn-ea"/>
              </a:rPr>
              <a:t>生气</a:t>
            </a:r>
            <a:r>
              <a:rPr lang="en-US" altLang="zh-CN" sz="2400" b="1" dirty="0">
                <a:latin typeface="Times New Roman" panose="02020603050405020304" pitchFamily="18" charset="0"/>
                <a:ea typeface="宋体" panose="02010600030101010101" pitchFamily="2" charset="-122"/>
                <a:sym typeface="+mn-ea"/>
              </a:rPr>
              <a:t>)</a:t>
            </a:r>
            <a:endParaRPr lang="en-US" altLang="zh-CN" sz="2400" b="1" dirty="0">
              <a:latin typeface="Times New Roman" panose="02020603050405020304" pitchFamily="18" charset="0"/>
              <a:ea typeface="宋体" panose="02010600030101010101" pitchFamily="2" charset="-122"/>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Frustrated/In frustration, I was </a:t>
            </a:r>
            <a:r>
              <a:rPr lang="en-US" altLang="zh-CN" sz="2800" dirty="0">
                <a:solidFill>
                  <a:srgbClr val="FF0000"/>
                </a:solidFill>
                <a:latin typeface="Times New Roman" panose="02020603050405020304" pitchFamily="18" charset="0"/>
                <a:ea typeface="宋体" panose="02010600030101010101" pitchFamily="2" charset="-122"/>
                <a:sym typeface="+mn-ea"/>
              </a:rPr>
              <a:t>on the edge of </a:t>
            </a:r>
            <a:r>
              <a:rPr lang="en-US" altLang="zh-CN" sz="2800" dirty="0">
                <a:latin typeface="Times New Roman" panose="02020603050405020304" pitchFamily="18" charset="0"/>
                <a:ea typeface="宋体" panose="02010600030101010101" pitchFamily="2" charset="-122"/>
                <a:sym typeface="+mn-ea"/>
              </a:rPr>
              <a:t>giving up struggling.</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felt my spirits </a:t>
            </a:r>
            <a:r>
              <a:rPr lang="en-US" altLang="zh-CN" sz="2800" dirty="0">
                <a:solidFill>
                  <a:srgbClr val="FF0000"/>
                </a:solidFill>
                <a:latin typeface="Times New Roman" panose="02020603050405020304" pitchFamily="18" charset="0"/>
                <a:ea typeface="宋体" panose="02010600030101010101" pitchFamily="2" charset="-122"/>
                <a:sym typeface="+mn-ea"/>
              </a:rPr>
              <a:t>sink</a:t>
            </a:r>
            <a:r>
              <a:rPr lang="en-US" altLang="zh-CN" sz="2800" dirty="0">
                <a:latin typeface="Times New Roman" panose="02020603050405020304" pitchFamily="18" charset="0"/>
                <a:ea typeface="宋体" panose="02010600030101010101" pitchFamily="2" charset="-122"/>
                <a:sym typeface="+mn-ea"/>
              </a:rPr>
              <a:t>even lower.</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was </a:t>
            </a:r>
            <a:r>
              <a:rPr lang="en-US" altLang="zh-CN" sz="2800" dirty="0">
                <a:solidFill>
                  <a:srgbClr val="FF0000"/>
                </a:solidFill>
                <a:latin typeface="Times New Roman" panose="02020603050405020304" pitchFamily="18" charset="0"/>
                <a:ea typeface="宋体" panose="02010600030101010101" pitchFamily="2" charset="-122"/>
                <a:sym typeface="+mn-ea"/>
              </a:rPr>
              <a:t>wondering </a:t>
            </a:r>
            <a:r>
              <a:rPr lang="en-US" altLang="zh-CN" sz="2800" dirty="0">
                <a:latin typeface="Times New Roman" panose="02020603050405020304" pitchFamily="18" charset="0"/>
                <a:ea typeface="宋体" panose="02010600030101010101" pitchFamily="2" charset="-122"/>
                <a:sym typeface="+mn-ea"/>
              </a:rPr>
              <a:t>what to do next.</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felt so </a:t>
            </a:r>
            <a:r>
              <a:rPr lang="en-US" altLang="zh-CN" sz="2800" dirty="0">
                <a:solidFill>
                  <a:srgbClr val="FF0000"/>
                </a:solidFill>
                <a:latin typeface="Times New Roman" panose="02020603050405020304" pitchFamily="18" charset="0"/>
                <a:ea typeface="宋体" panose="02010600030101010101" pitchFamily="2" charset="-122"/>
                <a:sym typeface="+mn-ea"/>
              </a:rPr>
              <a:t>restless</a:t>
            </a:r>
            <a:r>
              <a:rPr lang="en-US" altLang="zh-CN" sz="2800" dirty="0">
                <a:latin typeface="Times New Roman" panose="02020603050405020304" pitchFamily="18" charset="0"/>
                <a:ea typeface="宋体" panose="02010600030101010101" pitchFamily="2" charset="-122"/>
                <a:sym typeface="+mn-ea"/>
              </a:rPr>
              <a:t>.</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sz="2800" dirty="0">
                <a:latin typeface="Times New Roman" panose="02020603050405020304" pitchFamily="18" charset="0"/>
                <a:ea typeface="Times New Roman" panose="02020603050405020304" pitchFamily="18" charset="0"/>
                <a:sym typeface="+mn-ea"/>
              </a:rPr>
              <a:t>Exhausted, he </a:t>
            </a:r>
            <a:r>
              <a:rPr lang="en-US" sz="2800" dirty="0">
                <a:solidFill>
                  <a:srgbClr val="FF0000"/>
                </a:solidFill>
                <a:latin typeface="Times New Roman" panose="02020603050405020304" pitchFamily="18" charset="0"/>
                <a:ea typeface="Times New Roman" panose="02020603050405020304" pitchFamily="18" charset="0"/>
                <a:sym typeface="+mn-ea"/>
              </a:rPr>
              <a:t>flopped down</a:t>
            </a:r>
            <a:r>
              <a:rPr lang="en-US" sz="2800" dirty="0">
                <a:latin typeface="Times New Roman" panose="02020603050405020304" pitchFamily="18" charset="0"/>
                <a:ea typeface="Times New Roman" panose="02020603050405020304" pitchFamily="18" charset="0"/>
                <a:sym typeface="+mn-ea"/>
              </a:rPr>
              <a:t> into a chair.</a:t>
            </a:r>
            <a:endParaRPr lang="en-US" sz="2800" dirty="0">
              <a:latin typeface="Times New Roman" panose="02020603050405020304" pitchFamily="18" charset="0"/>
              <a:ea typeface="Times New Roman" panose="02020603050405020304" pitchFamily="18" charset="0"/>
              <a:sym typeface="+mn-ea"/>
            </a:endParaRPr>
          </a:p>
          <a:p>
            <a:pPr indent="0" eaLnBrk="0" hangingPunct="0">
              <a:buFont typeface="Wingdings" panose="05000000000000000000" charset="0"/>
              <a:buNone/>
            </a:pPr>
            <a:r>
              <a:rPr lang="en-US" altLang="zh-CN" sz="2800" dirty="0">
                <a:latin typeface="Times New Roman" panose="02020603050405020304" pitchFamily="18" charset="0"/>
                <a:ea typeface="宋体" panose="02010600030101010101" pitchFamily="2" charset="-122"/>
                <a:sym typeface="+mn-ea"/>
              </a:rPr>
              <a:t>     </a:t>
            </a:r>
            <a:r>
              <a:rPr lang="zh-CN" altLang="en-US" sz="2400" b="1" dirty="0">
                <a:latin typeface="Times New Roman" panose="02020603050405020304" pitchFamily="18" charset="0"/>
                <a:ea typeface="宋体" panose="02010600030101010101" pitchFamily="2" charset="-122"/>
                <a:sym typeface="+mn-ea"/>
              </a:rPr>
              <a:t>（一屁股坐下）</a:t>
            </a:r>
            <a:endParaRPr lang="en-US" altLang="zh-CN" sz="2400" b="1" dirty="0">
              <a:latin typeface="Times New Roman" panose="02020603050405020304" pitchFamily="18" charset="0"/>
              <a:ea typeface="宋体" panose="02010600030101010101" pitchFamily="2" charset="-122"/>
              <a:sym typeface="+mn-ea"/>
            </a:endParaRPr>
          </a:p>
        </p:txBody>
      </p:sp>
      <p:sp>
        <p:nvSpPr>
          <p:cNvPr id="40" name="文本框 39"/>
          <p:cNvSpPr txBox="1"/>
          <p:nvPr/>
        </p:nvSpPr>
        <p:spPr>
          <a:xfrm>
            <a:off x="6530340" y="1036955"/>
            <a:ext cx="5433695" cy="3969385"/>
          </a:xfrm>
          <a:prstGeom prst="rect">
            <a:avLst/>
          </a:prstGeom>
          <a:solidFill>
            <a:srgbClr val="FFC000"/>
          </a:solidFill>
        </p:spPr>
        <p:txBody>
          <a:bodyPr wrap="square" rtlCol="0">
            <a:spAutoFit/>
          </a:bodyPr>
          <a:p>
            <a:pPr marL="457200" indent="-457200" eaLnBrk="0" hangingPunct="0">
              <a:buFont typeface="Wingdings" panose="05000000000000000000" charset="0"/>
              <a:buChar char="Ø"/>
            </a:pPr>
            <a:r>
              <a:rPr lang="en-US" altLang="zh-CN" sz="2800" b="1" dirty="0">
                <a:latin typeface="Times New Roman" panose="02020603050405020304" pitchFamily="18" charset="0"/>
                <a:ea typeface="宋体" panose="02010600030101010101" pitchFamily="2" charset="-122"/>
                <a:sym typeface="+mn-ea"/>
              </a:rPr>
              <a:t>relieved:</a:t>
            </a:r>
            <a:endParaRPr lang="en-US" altLang="zh-CN" sz="2800" b="1"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heaved a sigh of relief</a:t>
            </a:r>
            <a:r>
              <a:rPr lang="en-US" altLang="zh-CN" sz="2800" dirty="0">
                <a:latin typeface="Times New Roman" panose="02020603050405020304" pitchFamily="18" charset="0"/>
                <a:ea typeface="宋体" panose="02010600030101010101" pitchFamily="2" charset="-122"/>
                <a:sym typeface="+mn-ea"/>
              </a:rPr>
              <a:t>.</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let out a long sigh</a:t>
            </a:r>
            <a:r>
              <a:rPr lang="en-US" altLang="zh-CN" sz="2800" dirty="0">
                <a:latin typeface="Times New Roman" panose="02020603050405020304" pitchFamily="18" charset="0"/>
                <a:ea typeface="宋体" panose="02010600030101010101" pitchFamily="2" charset="-122"/>
                <a:sym typeface="+mn-ea"/>
              </a:rPr>
              <a:t>.</a:t>
            </a:r>
            <a:endParaRPr lang="en-US" altLang="zh-CN" sz="2800" dirty="0">
              <a:solidFill>
                <a:srgbClr val="FF0000"/>
              </a:solidFill>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cheered/sighed</a:t>
            </a:r>
            <a:r>
              <a:rPr lang="en-US" altLang="zh-CN" sz="2800" dirty="0">
                <a:solidFill>
                  <a:srgbClr val="FF0000"/>
                </a:solidFill>
                <a:latin typeface="Times New Roman" panose="02020603050405020304" pitchFamily="18" charset="0"/>
                <a:ea typeface="宋体" panose="02010600030101010101" pitchFamily="2" charset="-122"/>
                <a:sym typeface="+mn-ea"/>
              </a:rPr>
              <a:t> with relief</a:t>
            </a:r>
            <a:r>
              <a:rPr lang="en-US" altLang="zh-CN" sz="2800" dirty="0">
                <a:latin typeface="Times New Roman" panose="02020603050405020304" pitchFamily="18" charset="0"/>
                <a:ea typeface="宋体" panose="02010600030101010101" pitchFamily="2" charset="-122"/>
                <a:sym typeface="+mn-ea"/>
              </a:rPr>
              <a:t>.</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burst out cheering.</a:t>
            </a:r>
            <a:endParaRPr lang="en-US" altLang="zh-CN" sz="2800" dirty="0">
              <a:solidFill>
                <a:srgbClr val="FF0000"/>
              </a:solidFill>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sz="2800" dirty="0">
                <a:latin typeface="Times New Roman" panose="02020603050405020304" pitchFamily="18" charset="0"/>
                <a:ea typeface="Times New Roman" panose="02020603050405020304" pitchFamily="18" charset="0"/>
                <a:sym typeface="+mn-ea"/>
              </a:rPr>
              <a:t>I </a:t>
            </a:r>
            <a:r>
              <a:rPr lang="en-US" altLang="zh-CN" sz="2800" dirty="0">
                <a:solidFill>
                  <a:srgbClr val="FF0000"/>
                </a:solidFill>
                <a:latin typeface="Times New Roman" panose="02020603050405020304" pitchFamily="18" charset="0"/>
                <a:ea typeface="宋体" panose="02010600030101010101" pitchFamily="2" charset="-122"/>
                <a:sym typeface="+mn-ea"/>
              </a:rPr>
              <a:t>gasped for fresh air</a:t>
            </a:r>
            <a:r>
              <a:rPr lang="en-US" altLang="zh-CN" sz="2800" dirty="0">
                <a:latin typeface="Times New Roman" panose="02020603050405020304" pitchFamily="18" charset="0"/>
                <a:ea typeface="宋体" panose="02010600030101010101" pitchFamily="2" charset="-122"/>
                <a:sym typeface="+mn-ea"/>
              </a:rPr>
              <a:t>;</a:t>
            </a:r>
            <a:endParaRPr lang="en-US" altLang="zh-CN"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Ø"/>
            </a:pPr>
            <a:r>
              <a:rPr lang="en-US" altLang="zh-CN" sz="2800" dirty="0">
                <a:latin typeface="Times New Roman" panose="02020603050405020304" pitchFamily="18" charset="0"/>
                <a:ea typeface="宋体" panose="02010600030101010101" pitchFamily="2" charset="-122"/>
                <a:sym typeface="+mn-ea"/>
              </a:rPr>
              <a:t> </a:t>
            </a:r>
            <a:r>
              <a:rPr lang="en-US" sz="2800" dirty="0">
                <a:latin typeface="Times New Roman" panose="02020603050405020304" pitchFamily="18" charset="0"/>
                <a:ea typeface="Times New Roman" panose="02020603050405020304" pitchFamily="18" charset="0"/>
                <a:sym typeface="+mn-ea"/>
              </a:rPr>
              <a:t>I took a minute to catch my breath and </a:t>
            </a:r>
            <a:r>
              <a:rPr lang="en-US" sz="2800" dirty="0">
                <a:solidFill>
                  <a:srgbClr val="FF0000"/>
                </a:solidFill>
                <a:latin typeface="Times New Roman" panose="02020603050405020304" pitchFamily="18" charset="0"/>
                <a:ea typeface="Times New Roman" panose="02020603050405020304" pitchFamily="18" charset="0"/>
                <a:sym typeface="+mn-ea"/>
              </a:rPr>
              <a:t>steady</a:t>
            </a:r>
            <a:r>
              <a:rPr lang="en-US" sz="2800" dirty="0">
                <a:latin typeface="Times New Roman" panose="02020603050405020304" pitchFamily="18" charset="0"/>
                <a:ea typeface="Times New Roman" panose="02020603050405020304" pitchFamily="18" charset="0"/>
                <a:sym typeface="+mn-ea"/>
              </a:rPr>
              <a:t> myself.           </a:t>
            </a:r>
            <a:endParaRPr lang="en-US" sz="2800" dirty="0">
              <a:latin typeface="Times New Roman" panose="02020603050405020304" pitchFamily="18" charset="0"/>
              <a:ea typeface="Times New Roman" panose="02020603050405020304" pitchFamily="18" charset="0"/>
              <a:sym typeface="+mn-ea"/>
            </a:endParaRPr>
          </a:p>
          <a:p>
            <a:pPr marL="457200" indent="-457200" eaLnBrk="0" hangingPunct="0">
              <a:buFont typeface="Wingdings" panose="05000000000000000000" charset="0"/>
              <a:buChar char="Ø"/>
            </a:pPr>
            <a:r>
              <a:rPr lang="en-US" sz="2800" dirty="0">
                <a:latin typeface="Times New Roman" panose="02020603050405020304" pitchFamily="18" charset="0"/>
                <a:ea typeface="Times New Roman" panose="02020603050405020304" pitchFamily="18" charset="0"/>
                <a:sym typeface="+mn-ea"/>
              </a:rPr>
              <a:t>I felt </a:t>
            </a:r>
            <a:r>
              <a:rPr lang="en-US" sz="2800" dirty="0">
                <a:solidFill>
                  <a:srgbClr val="FF0000"/>
                </a:solidFill>
                <a:latin typeface="Times New Roman" panose="02020603050405020304" pitchFamily="18" charset="0"/>
                <a:ea typeface="Times New Roman" panose="02020603050405020304" pitchFamily="18" charset="0"/>
                <a:sym typeface="+mn-ea"/>
              </a:rPr>
              <a:t>a wave of relief</a:t>
            </a:r>
            <a:r>
              <a:rPr lang="en-US" sz="2800" dirty="0">
                <a:latin typeface="Times New Roman" panose="02020603050405020304" pitchFamily="18" charset="0"/>
                <a:ea typeface="Times New Roman" panose="02020603050405020304" pitchFamily="18" charset="0"/>
                <a:sym typeface="+mn-ea"/>
              </a:rPr>
              <a:t>.    </a:t>
            </a:r>
            <a:endParaRPr lang="en-US" altLang="zh-CN" sz="2800" dirty="0">
              <a:solidFill>
                <a:srgbClr val="FF0000"/>
              </a:solidFill>
              <a:latin typeface="Times New Roman" panose="02020603050405020304" pitchFamily="18" charset="0"/>
              <a:ea typeface="宋体" panose="02010600030101010101" pitchFamily="2" charset="-122"/>
              <a:sym typeface="+mn-ea"/>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ox(in)">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ox(in)">
                                      <p:cBhvr>
                                        <p:cTn id="17" dur="20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ox(in)">
                                      <p:cBhvr>
                                        <p:cTn id="22" dur="20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ox(in)">
                                      <p:cBhvr>
                                        <p:cTn id="27" dur="2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box(in)">
                                      <p:cBhvr>
                                        <p:cTn id="32" dur="20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ox(in)">
                                      <p:cBhvr>
                                        <p:cTn id="37" dur="20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box(in)">
                                      <p:cBhvr>
                                        <p:cTn id="42" dur="20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box(in)">
                                      <p:cBhvr>
                                        <p:cTn id="47" dur="2000"/>
                                        <p:tgtEl>
                                          <p:spTgt spid="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nodeType="click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box(in)">
                                      <p:cBhvr>
                                        <p:cTn id="57" dur="2000"/>
                                        <p:tgtEl>
                                          <p:spTgt spid="23"/>
                                        </p:tgtEl>
                                      </p:cBhvr>
                                    </p:animEffect>
                                  </p:childTnLst>
                                </p:cTn>
                              </p:par>
                            </p:childTnLst>
                          </p:cTn>
                        </p:par>
                      </p:childTnLst>
                    </p:cTn>
                  </p:par>
                  <p:par>
                    <p:cTn id="58" fill="hold">
                      <p:stCondLst>
                        <p:cond delay="indefinite"/>
                      </p:stCondLst>
                      <p:childTnLst>
                        <p:par>
                          <p:cTn id="59" fill="hold">
                            <p:stCondLst>
                              <p:cond delay="0"/>
                            </p:stCondLst>
                            <p:childTnLst>
                              <p:par>
                                <p:cTn id="60" presetID="4" presetClass="entr" presetSubtype="16" fill="hold" nodeType="click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box(in)">
                                      <p:cBhvr>
                                        <p:cTn id="62" dur="2000"/>
                                        <p:tgtEl>
                                          <p:spTgt spid="29"/>
                                        </p:tgtEl>
                                      </p:cBhvr>
                                    </p:animEffect>
                                  </p:childTnLst>
                                </p:cTn>
                              </p:par>
                            </p:childTnLst>
                          </p:cTn>
                        </p:par>
                      </p:childTnLst>
                    </p:cTn>
                  </p:par>
                  <p:par>
                    <p:cTn id="63" fill="hold">
                      <p:stCondLst>
                        <p:cond delay="indefinite"/>
                      </p:stCondLst>
                      <p:childTnLst>
                        <p:par>
                          <p:cTn id="64" fill="hold">
                            <p:stCondLst>
                              <p:cond delay="0"/>
                            </p:stCondLst>
                            <p:childTnLst>
                              <p:par>
                                <p:cTn id="65" presetID="4" presetClass="entr" presetSubtype="16" fill="hold" grpId="0"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box(in)">
                                      <p:cBhvr>
                                        <p:cTn id="67" dur="2000"/>
                                        <p:tgtEl>
                                          <p:spTgt spid="32"/>
                                        </p:tgtEl>
                                      </p:cBhvr>
                                    </p:animEffect>
                                  </p:childTnLst>
                                </p:cTn>
                              </p:par>
                            </p:childTnLst>
                          </p:cTn>
                        </p:par>
                      </p:childTnLst>
                    </p:cTn>
                  </p:par>
                  <p:par>
                    <p:cTn id="68" fill="hold">
                      <p:stCondLst>
                        <p:cond delay="indefinite"/>
                      </p:stCondLst>
                      <p:childTnLst>
                        <p:par>
                          <p:cTn id="69" fill="hold">
                            <p:stCondLst>
                              <p:cond delay="0"/>
                            </p:stCondLst>
                            <p:childTnLst>
                              <p:par>
                                <p:cTn id="70" presetID="4" presetClass="exit" presetSubtype="32" fill="hold" grpId="1" nodeType="clickEffect">
                                  <p:stCondLst>
                                    <p:cond delay="0"/>
                                  </p:stCondLst>
                                  <p:childTnLst>
                                    <p:animEffect transition="out" filter="box(out)">
                                      <p:cBhvr>
                                        <p:cTn id="71" dur="2000"/>
                                        <p:tgtEl>
                                          <p:spTgt spid="32"/>
                                        </p:tgtEl>
                                      </p:cBhvr>
                                    </p:animEffect>
                                    <p:set>
                                      <p:cBhvr>
                                        <p:cTn id="72" dur="1" fill="hold">
                                          <p:stCondLst>
                                            <p:cond delay="1999"/>
                                          </p:stCondLst>
                                        </p:cTn>
                                        <p:tgtEl>
                                          <p:spTgt spid="32"/>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4" presetClass="entr" presetSubtype="16" fill="hold" nodeType="click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box(in)">
                                      <p:cBhvr>
                                        <p:cTn id="77" dur="2000"/>
                                        <p:tgtEl>
                                          <p:spTgt spid="33"/>
                                        </p:tgtEl>
                                      </p:cBhvr>
                                    </p:animEffect>
                                  </p:childTnLst>
                                </p:cTn>
                              </p:par>
                            </p:childTnLst>
                          </p:cTn>
                        </p:par>
                      </p:childTnLst>
                    </p:cTn>
                  </p:par>
                  <p:par>
                    <p:cTn id="78" fill="hold">
                      <p:stCondLst>
                        <p:cond delay="indefinite"/>
                      </p:stCondLst>
                      <p:childTnLst>
                        <p:par>
                          <p:cTn id="79" fill="hold">
                            <p:stCondLst>
                              <p:cond delay="0"/>
                            </p:stCondLst>
                            <p:childTnLst>
                              <p:par>
                                <p:cTn id="80" presetID="4" presetClass="entr" presetSubtype="16" fill="hold" grpId="0" nodeType="click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box(in)">
                                      <p:cBhvr>
                                        <p:cTn id="82" dur="2000"/>
                                        <p:tgtEl>
                                          <p:spTgt spid="36"/>
                                        </p:tgtEl>
                                      </p:cBhvr>
                                    </p:animEffect>
                                  </p:childTnLst>
                                </p:cTn>
                              </p:par>
                            </p:childTnLst>
                          </p:cTn>
                        </p:par>
                      </p:childTnLst>
                    </p:cTn>
                  </p:par>
                  <p:par>
                    <p:cTn id="83" fill="hold">
                      <p:stCondLst>
                        <p:cond delay="indefinite"/>
                      </p:stCondLst>
                      <p:childTnLst>
                        <p:par>
                          <p:cTn id="84" fill="hold">
                            <p:stCondLst>
                              <p:cond delay="0"/>
                            </p:stCondLst>
                            <p:childTnLst>
                              <p:par>
                                <p:cTn id="85" presetID="4" presetClass="exit" presetSubtype="32" fill="hold" grpId="1" nodeType="clickEffect">
                                  <p:stCondLst>
                                    <p:cond delay="0"/>
                                  </p:stCondLst>
                                  <p:childTnLst>
                                    <p:animEffect transition="out" filter="box(out)">
                                      <p:cBhvr>
                                        <p:cTn id="86" dur="2000"/>
                                        <p:tgtEl>
                                          <p:spTgt spid="36"/>
                                        </p:tgtEl>
                                      </p:cBhvr>
                                    </p:animEffect>
                                    <p:set>
                                      <p:cBhvr>
                                        <p:cTn id="87" dur="1" fill="hold">
                                          <p:stCondLst>
                                            <p:cond delay="1999"/>
                                          </p:stCondLst>
                                        </p:cTn>
                                        <p:tgtEl>
                                          <p:spTgt spid="36"/>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4" presetClass="entr" presetSubtype="16" fill="hold" nodeType="clickEffect">
                                  <p:stCondLst>
                                    <p:cond delay="0"/>
                                  </p:stCondLst>
                                  <p:childTnLst>
                                    <p:set>
                                      <p:cBhvr>
                                        <p:cTn id="91" dur="1" fill="hold">
                                          <p:stCondLst>
                                            <p:cond delay="0"/>
                                          </p:stCondLst>
                                        </p:cTn>
                                        <p:tgtEl>
                                          <p:spTgt spid="37"/>
                                        </p:tgtEl>
                                        <p:attrNameLst>
                                          <p:attrName>style.visibility</p:attrName>
                                        </p:attrNameLst>
                                      </p:cBhvr>
                                      <p:to>
                                        <p:strVal val="visible"/>
                                      </p:to>
                                    </p:set>
                                    <p:animEffect transition="in" filter="box(in)">
                                      <p:cBhvr>
                                        <p:cTn id="92" dur="2000"/>
                                        <p:tgtEl>
                                          <p:spTgt spid="37"/>
                                        </p:tgtEl>
                                      </p:cBhvr>
                                    </p:animEffect>
                                  </p:childTnLst>
                                </p:cTn>
                              </p:par>
                            </p:childTnLst>
                          </p:cTn>
                        </p:par>
                      </p:childTnLst>
                    </p:cTn>
                  </p:par>
                  <p:par>
                    <p:cTn id="93" fill="hold">
                      <p:stCondLst>
                        <p:cond delay="indefinite"/>
                      </p:stCondLst>
                      <p:childTnLst>
                        <p:par>
                          <p:cTn id="94" fill="hold">
                            <p:stCondLst>
                              <p:cond delay="0"/>
                            </p:stCondLst>
                            <p:childTnLst>
                              <p:par>
                                <p:cTn id="95" presetID="4" presetClass="entr" presetSubtype="16" fill="hold" grpId="0" nodeType="clickEffect">
                                  <p:stCondLst>
                                    <p:cond delay="0"/>
                                  </p:stCondLst>
                                  <p:childTnLst>
                                    <p:set>
                                      <p:cBhvr>
                                        <p:cTn id="96" dur="1" fill="hold">
                                          <p:stCondLst>
                                            <p:cond delay="0"/>
                                          </p:stCondLst>
                                        </p:cTn>
                                        <p:tgtEl>
                                          <p:spTgt spid="40"/>
                                        </p:tgtEl>
                                        <p:attrNameLst>
                                          <p:attrName>style.visibility</p:attrName>
                                        </p:attrNameLst>
                                      </p:cBhvr>
                                      <p:to>
                                        <p:strVal val="visible"/>
                                      </p:to>
                                    </p:set>
                                    <p:animEffect transition="in" filter="box(in)">
                                      <p:cBhvr>
                                        <p:cTn id="97" dur="2000"/>
                                        <p:tgtEl>
                                          <p:spTgt spid="40"/>
                                        </p:tgtEl>
                                      </p:cBhvr>
                                    </p:animEffect>
                                  </p:childTnLst>
                                </p:cTn>
                              </p:par>
                            </p:childTnLst>
                          </p:cTn>
                        </p:par>
                      </p:childTnLst>
                    </p:cTn>
                  </p:par>
                  <p:par>
                    <p:cTn id="98" fill="hold">
                      <p:stCondLst>
                        <p:cond delay="indefinite"/>
                      </p:stCondLst>
                      <p:childTnLst>
                        <p:par>
                          <p:cTn id="99" fill="hold">
                            <p:stCondLst>
                              <p:cond delay="0"/>
                            </p:stCondLst>
                            <p:childTnLst>
                              <p:par>
                                <p:cTn id="100" presetID="4" presetClass="exit" presetSubtype="32" fill="hold" grpId="1" nodeType="clickEffect">
                                  <p:stCondLst>
                                    <p:cond delay="0"/>
                                  </p:stCondLst>
                                  <p:childTnLst>
                                    <p:animEffect transition="out" filter="box(out)">
                                      <p:cBhvr>
                                        <p:cTn id="101" dur="2000"/>
                                        <p:tgtEl>
                                          <p:spTgt spid="40"/>
                                        </p:tgtEl>
                                      </p:cBhvr>
                                    </p:animEffect>
                                    <p:set>
                                      <p:cBhvr>
                                        <p:cTn id="102" dur="1" fill="hold">
                                          <p:stCondLst>
                                            <p:cond delay="19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2" grpId="0" bldLvl="0" animBg="1"/>
      <p:bldP spid="15" grpId="0" bldLvl="0" animBg="1"/>
      <p:bldP spid="11" grpId="0"/>
      <p:bldP spid="8" grpId="0"/>
      <p:bldP spid="14" grpId="0"/>
      <p:bldP spid="13" grpId="0"/>
      <p:bldP spid="3" grpId="0"/>
      <p:bldP spid="32" grpId="0" bldLvl="0" animBg="1"/>
      <p:bldP spid="32" grpId="1" bldLvl="0" animBg="1"/>
      <p:bldP spid="36" grpId="0" bldLvl="0" animBg="1"/>
      <p:bldP spid="36" grpId="1" bldLvl="0" animBg="1"/>
      <p:bldP spid="40" grpId="0" bldLvl="0" animBg="1"/>
      <p:bldP spid="40" grpId="1"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图文框 9"/>
          <p:cNvSpPr/>
          <p:nvPr/>
        </p:nvSpPr>
        <p:spPr>
          <a:xfrm>
            <a:off x="0" y="0"/>
            <a:ext cx="12192000" cy="6858000"/>
          </a:xfrm>
          <a:prstGeom prst="frame">
            <a:avLst>
              <a:gd name="adj1" fmla="val 1272"/>
            </a:avLst>
          </a:prstGeom>
          <a:solidFill>
            <a:srgbClr val="FB5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dirty="0">
              <a:solidFill>
                <a:schemeClr val="tx1"/>
              </a:solidFill>
              <a:latin typeface="Times New Roman" panose="02020603050405020304" pitchFamily="18" charset="0"/>
              <a:ea typeface="宋体" panose="02010600030101010101" pitchFamily="2" charset="-122"/>
              <a:sym typeface="+mn-ea"/>
            </a:endParaRPr>
          </a:p>
        </p:txBody>
      </p:sp>
      <p:grpSp>
        <p:nvGrpSpPr>
          <p:cNvPr id="27" name="组合 26"/>
          <p:cNvGrpSpPr/>
          <p:nvPr/>
        </p:nvGrpSpPr>
        <p:grpSpPr>
          <a:xfrm>
            <a:off x="140335" y="858520"/>
            <a:ext cx="4734560" cy="639445"/>
            <a:chOff x="6059598" y="4363788"/>
            <a:chExt cx="11498017" cy="1407778"/>
          </a:xfrm>
          <a:solidFill>
            <a:srgbClr val="00B050"/>
          </a:solidFill>
        </p:grpSpPr>
        <p:sp>
          <p:nvSpPr>
            <p:cNvPr id="18" name="对话气泡: 矩形 17"/>
            <p:cNvSpPr/>
            <p:nvPr/>
          </p:nvSpPr>
          <p:spPr>
            <a:xfrm>
              <a:off x="6059598" y="4363788"/>
              <a:ext cx="11498017" cy="1407778"/>
            </a:xfrm>
            <a:prstGeom prst="wedgeRectCallout">
              <a:avLst>
                <a:gd name="adj1" fmla="val -54442"/>
                <a:gd name="adj2" fmla="val -30076"/>
              </a:avLst>
            </a:prstGeom>
            <a:gr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mbria" panose="02040503050406030204"/>
                <a:ea typeface="微软雅黑" panose="020B0503020204020204" pitchFamily="34" charset="-122"/>
                <a:cs typeface="+mn-cs"/>
              </a:endParaRPr>
            </a:p>
          </p:txBody>
        </p:sp>
        <p:sp>
          <p:nvSpPr>
            <p:cNvPr id="19" name="矩形 18"/>
            <p:cNvSpPr/>
            <p:nvPr/>
          </p:nvSpPr>
          <p:spPr>
            <a:xfrm>
              <a:off x="6059598" y="4493802"/>
              <a:ext cx="11235858" cy="1149149"/>
            </a:xfrm>
            <a:prstGeom prst="rect">
              <a:avLst/>
            </a:prstGeom>
            <a:grp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rPr>
                <a:t>Plot-efforts from my family</a:t>
              </a:r>
              <a:endPar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endParaRPr>
            </a:p>
          </p:txBody>
        </p:sp>
      </p:grpSp>
      <p:sp>
        <p:nvSpPr>
          <p:cNvPr id="2" name="文本框 1"/>
          <p:cNvSpPr txBox="1"/>
          <p:nvPr/>
        </p:nvSpPr>
        <p:spPr>
          <a:xfrm>
            <a:off x="361315" y="320675"/>
            <a:ext cx="11098530" cy="521970"/>
          </a:xfrm>
          <a:prstGeom prst="rect">
            <a:avLst/>
          </a:prstGeom>
          <a:noFill/>
        </p:spPr>
        <p:txBody>
          <a:bodyPr wrap="square" rtlCol="0" anchor="t">
            <a:spAutoFit/>
          </a:bodyPr>
          <a:p>
            <a:r>
              <a:rPr lang="en-US" altLang="zh-CN" sz="2800">
                <a:latin typeface="Times New Roman" panose="02020603050405020304" pitchFamily="18" charset="0"/>
                <a:cs typeface="Times New Roman" panose="02020603050405020304" pitchFamily="18" charset="0"/>
              </a:rPr>
              <a:t>Para.1 </a:t>
            </a:r>
            <a:r>
              <a:rPr lang="zh-CN" altLang="en-US" sz="2800">
                <a:latin typeface="Times New Roman" panose="02020603050405020304" pitchFamily="18" charset="0"/>
                <a:cs typeface="Times New Roman" panose="02020603050405020304" pitchFamily="18" charset="0"/>
              </a:rPr>
              <a:t>It was five or six minutes though it felt much longer.</a:t>
            </a:r>
            <a:r>
              <a:rPr lang="en-US" altLang="zh-CN" sz="2800">
                <a:latin typeface="Times New Roman" panose="02020603050405020304" pitchFamily="18" charset="0"/>
                <a:cs typeface="Times New Roman" panose="02020603050405020304" pitchFamily="18" charset="0"/>
              </a:rPr>
              <a:t>_____________</a:t>
            </a:r>
            <a:endParaRPr lang="en-US" altLang="zh-CN" sz="2800">
              <a:latin typeface="Times New Roman" panose="02020603050405020304" pitchFamily="18" charset="0"/>
              <a:cs typeface="Times New Roman" panose="02020603050405020304" pitchFamily="18" charset="0"/>
            </a:endParaRPr>
          </a:p>
        </p:txBody>
      </p:sp>
      <p:sp>
        <p:nvSpPr>
          <p:cNvPr id="4" name="文本框 3"/>
          <p:cNvSpPr txBox="1"/>
          <p:nvPr/>
        </p:nvSpPr>
        <p:spPr>
          <a:xfrm>
            <a:off x="361315" y="1658620"/>
            <a:ext cx="2312670" cy="521970"/>
          </a:xfrm>
          <a:prstGeom prst="rect">
            <a:avLst/>
          </a:prstGeom>
          <a:noFill/>
        </p:spPr>
        <p:txBody>
          <a:bodyPr wrap="none" rtlCol="0">
            <a:spAutoFit/>
          </a:bodyPr>
          <a:p>
            <a:pPr indent="0" algn="l">
              <a:buFont typeface="Wingdings" panose="05000000000000000000" charset="0"/>
              <a:buNone/>
            </a:pPr>
            <a:r>
              <a:rPr lang="en-US" altLang="zh-CN" sz="2800" b="1" dirty="0">
                <a:latin typeface="Franklin Gothic Demi Cond" panose="020B0706030402020204" charset="0"/>
                <a:ea typeface="宋体" panose="02010600030101010101" pitchFamily="2" charset="-122"/>
                <a:sym typeface="+mn-ea"/>
              </a:rPr>
              <a:t>1. </a:t>
            </a:r>
            <a:r>
              <a:rPr lang="zh-CN" altLang="en-US" sz="2800" b="1" dirty="0">
                <a:latin typeface="Franklin Gothic Demi Cond" panose="020B0706030402020204" charset="0"/>
                <a:ea typeface="宋体" panose="02010600030101010101" pitchFamily="2" charset="-122"/>
                <a:sym typeface="+mn-ea"/>
              </a:rPr>
              <a:t>围拢探情况</a:t>
            </a:r>
            <a:endParaRPr lang="en-US" altLang="zh-CN" sz="2800" b="1" dirty="0">
              <a:solidFill>
                <a:schemeClr val="tx1"/>
              </a:solidFill>
              <a:latin typeface="Franklin Gothic Demi Cond" panose="020B0706030402020204" charset="0"/>
              <a:ea typeface="宋体" panose="02010600030101010101" pitchFamily="2" charset="-122"/>
              <a:sym typeface="+mn-ea"/>
            </a:endParaRPr>
          </a:p>
        </p:txBody>
      </p:sp>
      <p:sp>
        <p:nvSpPr>
          <p:cNvPr id="5" name="文本框 4"/>
          <p:cNvSpPr txBox="1"/>
          <p:nvPr/>
        </p:nvSpPr>
        <p:spPr>
          <a:xfrm>
            <a:off x="361315" y="2981960"/>
            <a:ext cx="1238250" cy="521970"/>
          </a:xfrm>
          <a:prstGeom prst="rect">
            <a:avLst/>
          </a:prstGeom>
          <a:noFill/>
        </p:spPr>
        <p:txBody>
          <a:bodyPr wrap="none" rtlCol="0">
            <a:spAutoFit/>
          </a:bodyPr>
          <a:p>
            <a:pPr indent="0" algn="l">
              <a:buFont typeface="Wingdings" panose="05000000000000000000" charset="0"/>
              <a:buNone/>
            </a:pPr>
            <a:r>
              <a:rPr lang="en-US" altLang="zh-CN" sz="2800" b="1" dirty="0">
                <a:latin typeface="Franklin Gothic Demi Cond" panose="020B0706030402020204" charset="0"/>
                <a:ea typeface="宋体" panose="02010600030101010101" pitchFamily="2" charset="-122"/>
                <a:sym typeface="+mn-ea"/>
              </a:rPr>
              <a:t>2. </a:t>
            </a:r>
            <a:r>
              <a:rPr lang="zh-CN" sz="2800" b="1" dirty="0">
                <a:latin typeface="Franklin Gothic Demi Cond" panose="020B0706030402020204" charset="0"/>
                <a:ea typeface="宋体" panose="02010600030101010101" pitchFamily="2" charset="-122"/>
                <a:sym typeface="+mn-ea"/>
              </a:rPr>
              <a:t>安慰</a:t>
            </a:r>
            <a:endParaRPr lang="zh-CN" sz="2800" b="1" dirty="0">
              <a:solidFill>
                <a:schemeClr val="tx1"/>
              </a:solidFill>
              <a:latin typeface="Franklin Gothic Demi Cond" panose="020B0706030402020204" charset="0"/>
              <a:ea typeface="宋体" panose="02010600030101010101" pitchFamily="2" charset="-122"/>
              <a:sym typeface="+mn-ea"/>
            </a:endParaRPr>
          </a:p>
        </p:txBody>
      </p:sp>
      <p:sp>
        <p:nvSpPr>
          <p:cNvPr id="7" name="文本框 6"/>
          <p:cNvSpPr txBox="1"/>
          <p:nvPr/>
        </p:nvSpPr>
        <p:spPr>
          <a:xfrm>
            <a:off x="361315" y="4305300"/>
            <a:ext cx="1595755" cy="521970"/>
          </a:xfrm>
          <a:prstGeom prst="rect">
            <a:avLst/>
          </a:prstGeom>
          <a:noFill/>
        </p:spPr>
        <p:txBody>
          <a:bodyPr wrap="none" rtlCol="0">
            <a:spAutoFit/>
          </a:bodyPr>
          <a:p>
            <a:pPr indent="0" algn="l">
              <a:buFont typeface="Wingdings" panose="05000000000000000000" charset="0"/>
              <a:buNone/>
            </a:pPr>
            <a:r>
              <a:rPr lang="en-US" altLang="zh-CN" sz="2800" b="1" dirty="0">
                <a:latin typeface="Franklin Gothic Demi Cond" panose="020B0706030402020204" charset="0"/>
                <a:ea typeface="宋体" panose="02010600030101010101" pitchFamily="2" charset="-122"/>
                <a:sym typeface="+mn-ea"/>
              </a:rPr>
              <a:t>3. </a:t>
            </a:r>
            <a:r>
              <a:rPr lang="zh-CN" sz="2800" b="1" dirty="0">
                <a:latin typeface="Franklin Gothic Demi Cond" panose="020B0706030402020204" charset="0"/>
                <a:ea typeface="宋体" panose="02010600030101010101" pitchFamily="2" charset="-122"/>
                <a:sym typeface="+mn-ea"/>
              </a:rPr>
              <a:t>出主意</a:t>
            </a:r>
            <a:endParaRPr lang="zh-CN" sz="2800" b="1" dirty="0">
              <a:solidFill>
                <a:schemeClr val="tx1"/>
              </a:solidFill>
              <a:latin typeface="Franklin Gothic Demi Cond" panose="020B0706030402020204" charset="0"/>
              <a:ea typeface="宋体" panose="02010600030101010101" pitchFamily="2" charset="-122"/>
              <a:sym typeface="+mn-ea"/>
            </a:endParaRPr>
          </a:p>
        </p:txBody>
      </p:sp>
      <p:sp>
        <p:nvSpPr>
          <p:cNvPr id="8" name="文本框 7"/>
          <p:cNvSpPr txBox="1"/>
          <p:nvPr/>
        </p:nvSpPr>
        <p:spPr>
          <a:xfrm>
            <a:off x="361315" y="5529580"/>
            <a:ext cx="2330450" cy="521970"/>
          </a:xfrm>
          <a:prstGeom prst="rect">
            <a:avLst/>
          </a:prstGeom>
          <a:noFill/>
        </p:spPr>
        <p:txBody>
          <a:bodyPr wrap="none" rtlCol="0">
            <a:spAutoFit/>
          </a:bodyPr>
          <a:p>
            <a:pPr indent="0" algn="l">
              <a:buFont typeface="Wingdings" panose="05000000000000000000" charset="0"/>
              <a:buNone/>
            </a:pPr>
            <a:r>
              <a:rPr lang="en-US" altLang="zh-CN" sz="2800" b="1" dirty="0">
                <a:latin typeface="Franklin Gothic Demi Cond" panose="020B0706030402020204" charset="0"/>
                <a:ea typeface="宋体" panose="02010600030101010101" pitchFamily="2" charset="-122"/>
                <a:sym typeface="+mn-ea"/>
              </a:rPr>
              <a:t>4. </a:t>
            </a:r>
            <a:r>
              <a:rPr lang="zh-CN" sz="2800" b="1" dirty="0">
                <a:latin typeface="Franklin Gothic Demi Cond" panose="020B0706030402020204" charset="0"/>
                <a:ea typeface="宋体" panose="02010600030101010101" pitchFamily="2" charset="-122"/>
                <a:sym typeface="+mn-ea"/>
              </a:rPr>
              <a:t>拉</a:t>
            </a:r>
            <a:r>
              <a:rPr lang="en-US" altLang="zh-CN" sz="2800" b="1" dirty="0">
                <a:latin typeface="Franklin Gothic Demi Cond" panose="020B0706030402020204" charset="0"/>
                <a:ea typeface="宋体" panose="02010600030101010101" pitchFamily="2" charset="-122"/>
                <a:sym typeface="+mn-ea"/>
              </a:rPr>
              <a:t>/</a:t>
            </a:r>
            <a:r>
              <a:rPr lang="zh-CN" altLang="en-US" sz="2800" b="1" dirty="0">
                <a:latin typeface="Franklin Gothic Demi Cond" panose="020B0706030402020204" charset="0"/>
                <a:ea typeface="宋体" panose="02010600030101010101" pitchFamily="2" charset="-122"/>
                <a:sym typeface="+mn-ea"/>
              </a:rPr>
              <a:t>拽</a:t>
            </a:r>
            <a:r>
              <a:rPr lang="en-US" altLang="zh-CN" sz="2800" b="1" dirty="0">
                <a:latin typeface="Franklin Gothic Demi Cond" panose="020B0706030402020204" charset="0"/>
                <a:ea typeface="宋体" panose="02010600030101010101" pitchFamily="2" charset="-122"/>
                <a:sym typeface="+mn-ea"/>
              </a:rPr>
              <a:t>/</a:t>
            </a:r>
            <a:r>
              <a:rPr lang="zh-CN" altLang="en-US" sz="2800" b="1" dirty="0">
                <a:latin typeface="Franklin Gothic Demi Cond" panose="020B0706030402020204" charset="0"/>
                <a:ea typeface="宋体" panose="02010600030101010101" pitchFamily="2" charset="-122"/>
                <a:sym typeface="+mn-ea"/>
              </a:rPr>
              <a:t>举起</a:t>
            </a:r>
            <a:endParaRPr lang="zh-CN" altLang="en-US" sz="2800" b="1" dirty="0">
              <a:solidFill>
                <a:schemeClr val="tx1"/>
              </a:solidFill>
              <a:latin typeface="Franklin Gothic Demi Cond" panose="020B0706030402020204" charset="0"/>
              <a:ea typeface="宋体" panose="02010600030101010101" pitchFamily="2" charset="-122"/>
              <a:sym typeface="+mn-ea"/>
            </a:endParaRPr>
          </a:p>
        </p:txBody>
      </p:sp>
      <p:sp>
        <p:nvSpPr>
          <p:cNvPr id="11" name="文本框 10"/>
          <p:cNvSpPr txBox="1"/>
          <p:nvPr/>
        </p:nvSpPr>
        <p:spPr>
          <a:xfrm>
            <a:off x="6769735" y="5913120"/>
            <a:ext cx="5142230" cy="829945"/>
          </a:xfrm>
          <a:prstGeom prst="rect">
            <a:avLst/>
          </a:prstGeom>
          <a:noFill/>
        </p:spPr>
        <p:txBody>
          <a:bodyPr wrap="square" rtlCol="0">
            <a:spAutoFit/>
          </a:bodyPr>
          <a:p>
            <a:pPr marL="342900" indent="-342900" algn="l" eaLnBrk="0" hangingPunct="0">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Dad rushed to lift it to reduce its weight on my head.</a:t>
            </a:r>
            <a:endParaRPr lang="en-US" sz="24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2" name="文本框 11"/>
          <p:cNvSpPr txBox="1"/>
          <p:nvPr/>
        </p:nvSpPr>
        <p:spPr>
          <a:xfrm>
            <a:off x="361315" y="2052955"/>
            <a:ext cx="4197350"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Jumping to their feet, they huddled(</a:t>
            </a:r>
            <a:r>
              <a:rPr lang="zh-CN" altLang="en-US" sz="2400" dirty="0">
                <a:latin typeface="Times New Roman" panose="02020603050405020304" pitchFamily="18" charset="0"/>
                <a:ea typeface="宋体" panose="02010600030101010101" pitchFamily="2" charset="-122"/>
                <a:cs typeface="Times New Roman" panose="02020603050405020304" pitchFamily="18" charset="0"/>
                <a:sym typeface="+mn-ea"/>
              </a:rPr>
              <a:t>聚</a:t>
            </a:r>
            <a:r>
              <a:rPr lang="en-US" altLang="zh-CN" sz="2400" dirty="0">
                <a:latin typeface="Times New Roman" panose="02020603050405020304" pitchFamily="18" charset="0"/>
                <a:ea typeface="宋体" panose="02010600030101010101" pitchFamily="2" charset="-122"/>
                <a:cs typeface="Times New Roman" panose="02020603050405020304" pitchFamily="18" charset="0"/>
                <a:sym typeface="+mn-ea"/>
              </a:rPr>
              <a:t>/</a:t>
            </a:r>
            <a:r>
              <a:rPr lang="zh-CN" altLang="en-US" sz="2400" dirty="0">
                <a:latin typeface="Times New Roman" panose="02020603050405020304" pitchFamily="18" charset="0"/>
                <a:ea typeface="宋体" panose="02010600030101010101" pitchFamily="2" charset="-122"/>
                <a:cs typeface="Times New Roman" panose="02020603050405020304" pitchFamily="18" charset="0"/>
                <a:sym typeface="+mn-ea"/>
              </a:rPr>
              <a:t>挤</a:t>
            </a: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 around me.</a:t>
            </a:r>
            <a:endParaRPr lang="en-US" alt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13" name="文本框 12"/>
          <p:cNvSpPr txBox="1"/>
          <p:nvPr/>
        </p:nvSpPr>
        <p:spPr>
          <a:xfrm>
            <a:off x="4155440" y="2052955"/>
            <a:ext cx="3631565"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After a careful study, they began to work on it.</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14" name="文本框 13"/>
          <p:cNvSpPr txBox="1"/>
          <p:nvPr/>
        </p:nvSpPr>
        <p:spPr>
          <a:xfrm>
            <a:off x="354965" y="3475355"/>
            <a:ext cx="4519930"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Jason stepped forward, patted me on the shoulder to ease me.</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15" name="文本框 14"/>
          <p:cNvSpPr txBox="1"/>
          <p:nvPr/>
        </p:nvSpPr>
        <p:spPr>
          <a:xfrm>
            <a:off x="4874895" y="3366770"/>
            <a:ext cx="6125210"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Sensing my mounting anxiety, Jason </a:t>
            </a:r>
            <a:r>
              <a:rPr lang="en-US" altLang="zh-CN" sz="2400" dirty="0">
                <a:latin typeface="Times New Roman" panose="02020603050405020304" pitchFamily="18" charset="0"/>
                <a:ea typeface="宋体" panose="02010600030101010101" pitchFamily="2" charset="-122"/>
                <a:sym typeface="+mn-ea"/>
              </a:rPr>
              <a:t>put one's arms around one's neck to offer comfort.</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16" name="文本框 15"/>
          <p:cNvSpPr txBox="1"/>
          <p:nvPr/>
        </p:nvSpPr>
        <p:spPr>
          <a:xfrm>
            <a:off x="354965" y="4827270"/>
            <a:ext cx="4676775"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“Let's </a:t>
            </a:r>
            <a:r>
              <a:rPr lang="en-US" sz="24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tug</a:t>
            </a:r>
            <a:r>
              <a:rPr lang="en-US" sz="2400" b="1" dirty="0">
                <a:latin typeface="Times New Roman" panose="02020603050405020304" pitchFamily="18" charset="0"/>
                <a:ea typeface="宋体" panose="02010600030101010101" pitchFamily="2" charset="-122"/>
                <a:cs typeface="Times New Roman" panose="02020603050405020304" pitchFamily="18" charset="0"/>
                <a:sym typeface="+mn-ea"/>
              </a:rPr>
              <a:t>(拉)</a:t>
            </a: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it down together,”they chirped.</a:t>
            </a:r>
            <a:endParaRPr lang="zh-CN" altLang="en-US" sz="2400" b="1"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17" name="文本框 16"/>
          <p:cNvSpPr txBox="1"/>
          <p:nvPr/>
        </p:nvSpPr>
        <p:spPr>
          <a:xfrm>
            <a:off x="388620" y="5913120"/>
            <a:ext cx="6517640"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 They </a:t>
            </a:r>
            <a:r>
              <a:rPr lang="en-US" sz="24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dragged/pulled</a:t>
            </a: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 /yanked at the pumpkin with all their strength.</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21" name="文本框 20"/>
          <p:cNvSpPr txBox="1"/>
          <p:nvPr/>
        </p:nvSpPr>
        <p:spPr>
          <a:xfrm>
            <a:off x="3962400" y="4827270"/>
            <a:ext cx="3896360" cy="829945"/>
          </a:xfrm>
          <a:prstGeom prst="rect">
            <a:avLst/>
          </a:prstGeom>
          <a:noFill/>
        </p:spPr>
        <p:txBody>
          <a:bodyPr wrap="square" rtlCol="0">
            <a:spAutoFit/>
          </a:bodyPr>
          <a:p>
            <a:pPr marL="342900" indent="-342900" algn="l">
              <a:buFont typeface="Wingdings" panose="05000000000000000000" charset="0"/>
              <a:buChar char="p"/>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Jason</a:t>
            </a:r>
            <a:r>
              <a:rPr lang="en-US" sz="24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 proposed </a:t>
            </a: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calling the </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a:p>
            <a:pPr indent="0" algn="l">
              <a:buFont typeface="Wingdings" panose="05000000000000000000" charset="0"/>
              <a:buNone/>
            </a:pPr>
            <a:r>
              <a:rPr lang="en-US" sz="2400" dirty="0">
                <a:latin typeface="Times New Roman" panose="02020603050405020304" pitchFamily="18" charset="0"/>
                <a:ea typeface="宋体" panose="02010600030101010101" pitchFamily="2" charset="-122"/>
                <a:cs typeface="Times New Roman" panose="02020603050405020304" pitchFamily="18" charset="0"/>
                <a:sym typeface="+mn-ea"/>
              </a:rPr>
              <a:t>     fire department.</a:t>
            </a:r>
            <a:endParaRPr lang="en-US" sz="2400" dirty="0">
              <a:latin typeface="Times New Roman" panose="02020603050405020304" pitchFamily="18" charset="0"/>
              <a:ea typeface="宋体" panose="02010600030101010101" pitchFamily="2" charset="-122"/>
              <a:cs typeface="Times New Roman" panose="02020603050405020304" pitchFamily="18" charset="0"/>
              <a:sym typeface="+mn-ea"/>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ox(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ox(in)">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ox(in)">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ox(in)">
                                      <p:cBhvr>
                                        <p:cTn id="27" dur="20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ox(in)">
                                      <p:cBhvr>
                                        <p:cTn id="32" dur="20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ox(in)">
                                      <p:cBhvr>
                                        <p:cTn id="37" dur="20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ox(in)">
                                      <p:cBhvr>
                                        <p:cTn id="42" dur="20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box(in)">
                                      <p:cBhvr>
                                        <p:cTn id="47" dur="20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box(in)">
                                      <p:cBhvr>
                                        <p:cTn id="52" dur="2000"/>
                                        <p:tgtEl>
                                          <p:spTgt spid="16"/>
                                        </p:tgtEl>
                                      </p:cBhvr>
                                    </p:animEffec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grpId="0"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box(in)">
                                      <p:cBhvr>
                                        <p:cTn id="57" dur="20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4" presetClass="entr" presetSubtype="16" fill="hold" grpId="0" nodeType="click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box(in)">
                                      <p:cBhvr>
                                        <p:cTn id="62" dur="2000"/>
                                        <p:tgtEl>
                                          <p:spTgt spid="17"/>
                                        </p:tgtEl>
                                      </p:cBhvr>
                                    </p:animEffect>
                                  </p:childTnLst>
                                </p:cTn>
                              </p:par>
                            </p:childTnLst>
                          </p:cTn>
                        </p:par>
                      </p:childTnLst>
                    </p:cTn>
                  </p:par>
                  <p:par>
                    <p:cTn id="63" fill="hold">
                      <p:stCondLst>
                        <p:cond delay="indefinite"/>
                      </p:stCondLst>
                      <p:childTnLst>
                        <p:par>
                          <p:cTn id="64" fill="hold">
                            <p:stCondLst>
                              <p:cond delay="0"/>
                            </p:stCondLst>
                            <p:childTnLst>
                              <p:par>
                                <p:cTn id="65" presetID="4" presetClass="entr" presetSubtype="16" fill="hold" nodeType="clickEffect">
                                  <p:stCondLst>
                                    <p:cond delay="0"/>
                                  </p:stCondLst>
                                  <p:childTnLst>
                                    <p:set>
                                      <p:cBhvr>
                                        <p:cTn id="66" dur="1" fill="hold">
                                          <p:stCondLst>
                                            <p:cond delay="0"/>
                                          </p:stCondLst>
                                        </p:cTn>
                                        <p:tgtEl>
                                          <p:spTgt spid="11">
                                            <p:txEl>
                                              <p:pRg st="0" end="0"/>
                                            </p:txEl>
                                          </p:spTgt>
                                        </p:tgtEl>
                                        <p:attrNameLst>
                                          <p:attrName>style.visibility</p:attrName>
                                        </p:attrNameLst>
                                      </p:cBhvr>
                                      <p:to>
                                        <p:strVal val="visible"/>
                                      </p:to>
                                    </p:set>
                                    <p:animEffect transition="in" filter="box(in)">
                                      <p:cBhvr>
                                        <p:cTn id="67" dur="2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12" grpId="0"/>
      <p:bldP spid="13" grpId="0"/>
      <p:bldP spid="14" grpId="0"/>
      <p:bldP spid="15" grpId="0"/>
      <p:bldP spid="16" grpId="0"/>
      <p:bldP spid="17" grpId="0"/>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图文框 9"/>
          <p:cNvSpPr/>
          <p:nvPr/>
        </p:nvSpPr>
        <p:spPr>
          <a:xfrm>
            <a:off x="0" y="0"/>
            <a:ext cx="12192000" cy="6858000"/>
          </a:xfrm>
          <a:prstGeom prst="frame">
            <a:avLst>
              <a:gd name="adj1" fmla="val 1272"/>
            </a:avLst>
          </a:prstGeom>
          <a:solidFill>
            <a:srgbClr val="FB5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文本框 1"/>
          <p:cNvSpPr txBox="1"/>
          <p:nvPr/>
        </p:nvSpPr>
        <p:spPr>
          <a:xfrm>
            <a:off x="295275" y="260985"/>
            <a:ext cx="11694795" cy="521970"/>
          </a:xfrm>
          <a:prstGeom prst="rect">
            <a:avLst/>
          </a:prstGeom>
          <a:noFill/>
        </p:spPr>
        <p:txBody>
          <a:bodyPr wrap="square" rtlCol="0" anchor="t">
            <a:spAutoFit/>
          </a:bodyPr>
          <a:p>
            <a:r>
              <a:rPr lang="en-US" altLang="zh-CN" sz="2800">
                <a:latin typeface="Times New Roman" panose="02020603050405020304" pitchFamily="18" charset="0"/>
                <a:cs typeface="Times New Roman" panose="02020603050405020304" pitchFamily="18" charset="0"/>
                <a:sym typeface="+mn-ea"/>
              </a:rPr>
              <a:t>Para.2  </a:t>
            </a:r>
            <a:r>
              <a:rPr lang="zh-CN" altLang="en-US" sz="2800">
                <a:latin typeface="Times New Roman" panose="02020603050405020304" pitchFamily="18" charset="0"/>
                <a:cs typeface="Times New Roman" panose="02020603050405020304" pitchFamily="18" charset="0"/>
                <a:sym typeface="+mn-ea"/>
              </a:rPr>
              <a:t>The video was posted online the Monday before Halloween. </a:t>
            </a:r>
            <a:r>
              <a:rPr lang="en-US" altLang="zh-CN" sz="2800">
                <a:latin typeface="Times New Roman" panose="02020603050405020304" pitchFamily="18" charset="0"/>
                <a:cs typeface="Times New Roman" panose="02020603050405020304" pitchFamily="18" charset="0"/>
                <a:sym typeface="+mn-ea"/>
              </a:rPr>
              <a:t>_________</a:t>
            </a:r>
            <a:endParaRPr lang="en-US" altLang="zh-CN" sz="2800">
              <a:latin typeface="Times New Roman" panose="02020603050405020304" pitchFamily="18" charset="0"/>
              <a:cs typeface="Times New Roman" panose="02020603050405020304" pitchFamily="18" charset="0"/>
            </a:endParaRPr>
          </a:p>
        </p:txBody>
      </p:sp>
      <p:grpSp>
        <p:nvGrpSpPr>
          <p:cNvPr id="27" name="组合 26"/>
          <p:cNvGrpSpPr/>
          <p:nvPr/>
        </p:nvGrpSpPr>
        <p:grpSpPr>
          <a:xfrm>
            <a:off x="295275" y="952500"/>
            <a:ext cx="4010660" cy="529605"/>
            <a:chOff x="6059598" y="4363788"/>
            <a:chExt cx="11498017" cy="1407817"/>
          </a:xfrm>
          <a:solidFill>
            <a:srgbClr val="00B050"/>
          </a:solidFill>
        </p:grpSpPr>
        <p:sp>
          <p:nvSpPr>
            <p:cNvPr id="18" name="对话气泡: 矩形 17"/>
            <p:cNvSpPr/>
            <p:nvPr/>
          </p:nvSpPr>
          <p:spPr>
            <a:xfrm>
              <a:off x="6059598" y="4363788"/>
              <a:ext cx="11498017" cy="1407778"/>
            </a:xfrm>
            <a:prstGeom prst="wedgeRectCallout">
              <a:avLst>
                <a:gd name="adj1" fmla="val -54442"/>
                <a:gd name="adj2" fmla="val -30076"/>
              </a:avLst>
            </a:prstGeom>
            <a:gr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mbria" panose="02040503050406030204"/>
                <a:ea typeface="微软雅黑" panose="020B0503020204020204" pitchFamily="34" charset="-122"/>
                <a:cs typeface="+mn-cs"/>
              </a:endParaRPr>
            </a:p>
          </p:txBody>
        </p:sp>
        <p:sp>
          <p:nvSpPr>
            <p:cNvPr id="19" name="矩形 18"/>
            <p:cNvSpPr/>
            <p:nvPr/>
          </p:nvSpPr>
          <p:spPr>
            <a:xfrm>
              <a:off x="6190671" y="4384083"/>
              <a:ext cx="11235858" cy="1387522"/>
            </a:xfrm>
            <a:prstGeom prst="rect">
              <a:avLst/>
            </a:prstGeom>
            <a:grp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rPr>
                <a:t>Plot-netizens reaction</a:t>
              </a:r>
              <a:endPar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endParaRPr>
            </a:p>
          </p:txBody>
        </p:sp>
      </p:grpSp>
      <p:grpSp>
        <p:nvGrpSpPr>
          <p:cNvPr id="24" name="组合 23"/>
          <p:cNvGrpSpPr/>
          <p:nvPr/>
        </p:nvGrpSpPr>
        <p:grpSpPr>
          <a:xfrm>
            <a:off x="7646035" y="897255"/>
            <a:ext cx="2916555" cy="639445"/>
            <a:chOff x="6059598" y="4363788"/>
            <a:chExt cx="4392890" cy="1407778"/>
          </a:xfrm>
          <a:gradFill>
            <a:gsLst>
              <a:gs pos="91000">
                <a:srgbClr val="FE4444">
                  <a:alpha val="86000"/>
                </a:srgbClr>
              </a:gs>
              <a:gs pos="100000">
                <a:srgbClr val="832B2B"/>
              </a:gs>
            </a:gsLst>
            <a:lin ang="5400000" scaled="0"/>
          </a:gradFill>
        </p:grpSpPr>
        <p:sp>
          <p:nvSpPr>
            <p:cNvPr id="25" name="对话气泡: 矩形 17"/>
            <p:cNvSpPr/>
            <p:nvPr/>
          </p:nvSpPr>
          <p:spPr>
            <a:xfrm>
              <a:off x="6059598" y="4363788"/>
              <a:ext cx="4392890" cy="1407778"/>
            </a:xfrm>
            <a:prstGeom prst="wedgeRectCallout">
              <a:avLst>
                <a:gd name="adj1" fmla="val -54442"/>
                <a:gd name="adj2" fmla="val -30076"/>
              </a:avLst>
            </a:prstGeom>
            <a:gr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mbria" panose="02040503050406030204"/>
                <a:ea typeface="微软雅黑" panose="020B0503020204020204" pitchFamily="34" charset="-122"/>
                <a:cs typeface="+mn-cs"/>
              </a:endParaRPr>
            </a:p>
          </p:txBody>
        </p:sp>
        <p:sp>
          <p:nvSpPr>
            <p:cNvPr id="26" name="矩形 25"/>
            <p:cNvSpPr/>
            <p:nvPr/>
          </p:nvSpPr>
          <p:spPr>
            <a:xfrm>
              <a:off x="6133002" y="4376106"/>
              <a:ext cx="4286419" cy="1149149"/>
            </a:xfrm>
            <a:prstGeom prst="rect">
              <a:avLst/>
            </a:prstGeom>
            <a:grpFill/>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rPr>
                <a:t>emotions</a:t>
              </a:r>
              <a:endParaRPr kumimoji="0" lang="en-US" sz="2800" b="1" i="0" u="none" strike="noStrike" kern="1200" cap="none" spc="0" normalizeH="0" baseline="0" noProof="0" dirty="0">
                <a:ln>
                  <a:noFill/>
                </a:ln>
                <a:solidFill>
                  <a:prstClr val="white"/>
                </a:solidFill>
                <a:effectLst/>
                <a:uLnTx/>
                <a:uFillTx/>
                <a:latin typeface="Cambria" panose="02040503050406030204"/>
                <a:ea typeface="微软雅黑" panose="020B0503020204020204" pitchFamily="34" charset="-122"/>
                <a:cs typeface="+mn-cs"/>
              </a:endParaRPr>
            </a:p>
          </p:txBody>
        </p:sp>
      </p:grpSp>
      <p:sp>
        <p:nvSpPr>
          <p:cNvPr id="3" name="文本框 2"/>
          <p:cNvSpPr txBox="1"/>
          <p:nvPr/>
        </p:nvSpPr>
        <p:spPr>
          <a:xfrm>
            <a:off x="502285" y="1957705"/>
            <a:ext cx="4074160" cy="645160"/>
          </a:xfrm>
          <a:prstGeom prst="rect">
            <a:avLst/>
          </a:prstGeom>
          <a:noFill/>
        </p:spPr>
        <p:txBody>
          <a:bodyPr wrap="square" rtlCol="0">
            <a:spAutoFit/>
          </a:bodyPr>
          <a:p>
            <a:endParaRPr lang="en-US" altLang="zh-CN"/>
          </a:p>
          <a:p>
            <a:endParaRPr lang="en-US" altLang="zh-CN"/>
          </a:p>
        </p:txBody>
      </p:sp>
      <p:sp>
        <p:nvSpPr>
          <p:cNvPr id="4" name="文本框 3"/>
          <p:cNvSpPr txBox="1"/>
          <p:nvPr/>
        </p:nvSpPr>
        <p:spPr>
          <a:xfrm>
            <a:off x="340995" y="1536700"/>
            <a:ext cx="3571240" cy="521970"/>
          </a:xfrm>
          <a:prstGeom prst="rect">
            <a:avLst/>
          </a:prstGeom>
          <a:noFill/>
        </p:spPr>
        <p:txBody>
          <a:bodyPr wrap="none" rtlCol="0">
            <a:spAutoFit/>
          </a:bodyPr>
          <a:p>
            <a:pPr algn="l"/>
            <a:r>
              <a:rPr lang="en-US" altLang="zh-CN" sz="2800">
                <a:latin typeface="Times New Roman" panose="02020603050405020304" pitchFamily="18" charset="0"/>
                <a:cs typeface="Times New Roman" panose="02020603050405020304" pitchFamily="18" charset="0"/>
                <a:sym typeface="+mn-ea"/>
              </a:rPr>
              <a:t>The video__________ .</a:t>
            </a:r>
            <a:endParaRPr lang="en-US" altLang="zh-CN" sz="2800">
              <a:latin typeface="Times New Roman" panose="02020603050405020304" pitchFamily="18" charset="0"/>
              <a:cs typeface="Times New Roman" panose="02020603050405020304" pitchFamily="18" charset="0"/>
              <a:sym typeface="+mn-ea"/>
            </a:endParaRPr>
          </a:p>
        </p:txBody>
      </p:sp>
      <p:sp>
        <p:nvSpPr>
          <p:cNvPr id="5" name="文本框 4"/>
          <p:cNvSpPr txBox="1"/>
          <p:nvPr/>
        </p:nvSpPr>
        <p:spPr>
          <a:xfrm>
            <a:off x="412750" y="2080895"/>
            <a:ext cx="4711065" cy="1383665"/>
          </a:xfrm>
          <a:prstGeom prst="rect">
            <a:avLst/>
          </a:prstGeom>
          <a:noFill/>
        </p:spPr>
        <p:txBody>
          <a:bodyPr wrap="none" rtlCol="0">
            <a:spAutoFit/>
          </a:bodyPr>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provoked abundant attention</a:t>
            </a:r>
            <a:endParaRPr lang="en-US" altLang="zh-CN" sz="280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caused quite a stir</a:t>
            </a:r>
            <a:endParaRPr lang="en-US" altLang="zh-CN" sz="2800">
              <a:latin typeface="Times New Roman" panose="02020603050405020304" pitchFamily="18" charset="0"/>
              <a:cs typeface="Times New Roman" panose="02020603050405020304" pitchFamily="18" charset="0"/>
            </a:endParaRPr>
          </a:p>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raised wide attention</a:t>
            </a:r>
            <a:endParaRPr lang="en-US" altLang="zh-CN" sz="2800">
              <a:latin typeface="Times New Roman" panose="02020603050405020304" pitchFamily="18" charset="0"/>
              <a:cs typeface="Times New Roman" panose="02020603050405020304" pitchFamily="18" charset="0"/>
              <a:sym typeface="+mn-ea"/>
            </a:endParaRPr>
          </a:p>
        </p:txBody>
      </p:sp>
      <p:sp>
        <p:nvSpPr>
          <p:cNvPr id="6" name="文本框 5"/>
          <p:cNvSpPr txBox="1"/>
          <p:nvPr/>
        </p:nvSpPr>
        <p:spPr>
          <a:xfrm>
            <a:off x="895350" y="3106420"/>
            <a:ext cx="309880" cy="798830"/>
          </a:xfrm>
          <a:prstGeom prst="rect">
            <a:avLst/>
          </a:prstGeom>
          <a:noFill/>
        </p:spPr>
        <p:txBody>
          <a:bodyPr wrap="none" rtlCol="0">
            <a:spAutoFit/>
          </a:bodyPr>
          <a:p>
            <a:pPr algn="l"/>
            <a:endParaRPr lang="en-US" altLang="zh-CN"/>
          </a:p>
          <a:p>
            <a:pPr algn="l"/>
            <a:endParaRPr lang="en-US" altLang="zh-CN" sz="2800">
              <a:latin typeface="Times New Roman" panose="02020603050405020304" pitchFamily="18" charset="0"/>
              <a:cs typeface="Times New Roman" panose="02020603050405020304" pitchFamily="18" charset="0"/>
            </a:endParaRPr>
          </a:p>
        </p:txBody>
      </p:sp>
      <p:sp>
        <p:nvSpPr>
          <p:cNvPr id="8" name="文本框 7"/>
          <p:cNvSpPr txBox="1"/>
          <p:nvPr/>
        </p:nvSpPr>
        <p:spPr>
          <a:xfrm>
            <a:off x="502285" y="3464560"/>
            <a:ext cx="3136265" cy="521970"/>
          </a:xfrm>
          <a:prstGeom prst="rect">
            <a:avLst/>
          </a:prstGeom>
          <a:noFill/>
        </p:spPr>
        <p:txBody>
          <a:bodyPr wrap="none" rtlCol="0">
            <a:spAutoFit/>
          </a:bodyPr>
          <a:p>
            <a:pPr algn="l"/>
            <a:r>
              <a:rPr lang="en-US" altLang="zh-CN" sz="2800">
                <a:latin typeface="Times New Roman" panose="02020603050405020304" pitchFamily="18" charset="0"/>
                <a:cs typeface="Times New Roman" panose="02020603050405020304" pitchFamily="18" charset="0"/>
                <a:sym typeface="+mn-ea"/>
              </a:rPr>
              <a:t>They____________.</a:t>
            </a:r>
            <a:endParaRPr lang="en-US" altLang="zh-CN" sz="2800">
              <a:latin typeface="Times New Roman" panose="02020603050405020304" pitchFamily="18" charset="0"/>
              <a:cs typeface="Times New Roman" panose="02020603050405020304" pitchFamily="18" charset="0"/>
              <a:sym typeface="+mn-ea"/>
            </a:endParaRPr>
          </a:p>
        </p:txBody>
      </p:sp>
      <p:sp>
        <p:nvSpPr>
          <p:cNvPr id="9" name="文本框 8"/>
          <p:cNvSpPr txBox="1"/>
          <p:nvPr/>
        </p:nvSpPr>
        <p:spPr>
          <a:xfrm>
            <a:off x="502285" y="4095750"/>
            <a:ext cx="4878070" cy="2245360"/>
          </a:xfrm>
          <a:prstGeom prst="rect">
            <a:avLst/>
          </a:prstGeom>
          <a:noFill/>
        </p:spPr>
        <p:txBody>
          <a:bodyPr wrap="none" rtlCol="0">
            <a:spAutoFit/>
          </a:bodyPr>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showed their sympathy.</a:t>
            </a:r>
            <a:endParaRPr lang="en-US" altLang="zh-CN" sz="280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gave loads of likes</a:t>
            </a:r>
            <a:r>
              <a:rPr lang="en-US" altLang="zh-CN" sz="2400" b="1">
                <a:latin typeface="Times New Roman" panose="02020603050405020304" pitchFamily="18" charset="0"/>
                <a:cs typeface="Times New Roman" panose="02020603050405020304" pitchFamily="18" charset="0"/>
                <a:sym typeface="+mn-ea"/>
              </a:rPr>
              <a:t>(</a:t>
            </a:r>
            <a:r>
              <a:rPr lang="zh-CN" altLang="en-US" sz="2400" b="1">
                <a:latin typeface="Times New Roman" panose="02020603050405020304" pitchFamily="18" charset="0"/>
                <a:cs typeface="Times New Roman" panose="02020603050405020304" pitchFamily="18" charset="0"/>
                <a:sym typeface="+mn-ea"/>
              </a:rPr>
              <a:t>点赞</a:t>
            </a:r>
            <a:r>
              <a:rPr lang="en-US" altLang="zh-CN" sz="2400" b="1">
                <a:latin typeface="Times New Roman" panose="02020603050405020304" pitchFamily="18" charset="0"/>
                <a:cs typeface="Times New Roman" panose="02020603050405020304" pitchFamily="18" charset="0"/>
                <a:sym typeface="+mn-ea"/>
              </a:rPr>
              <a:t>).</a:t>
            </a:r>
            <a:endParaRPr lang="en-US" altLang="zh-CN" sz="280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shared their own moments of </a:t>
            </a:r>
            <a:endParaRPr lang="en-US" altLang="zh-CN" sz="2800">
              <a:latin typeface="Times New Roman" panose="02020603050405020304" pitchFamily="18" charset="0"/>
              <a:cs typeface="Times New Roman" panose="02020603050405020304" pitchFamily="18" charset="0"/>
              <a:sym typeface="+mn-ea"/>
            </a:endParaRPr>
          </a:p>
          <a:p>
            <a:pPr indent="0" algn="l">
              <a:buFont typeface="Wingdings" panose="05000000000000000000" charset="0"/>
              <a:buNone/>
            </a:pPr>
            <a:r>
              <a:rPr lang="en-US" altLang="zh-CN" sz="2800">
                <a:latin typeface="Times New Roman" panose="02020603050405020304" pitchFamily="18" charset="0"/>
                <a:cs typeface="Times New Roman" panose="02020603050405020304" pitchFamily="18" charset="0"/>
                <a:sym typeface="+mn-ea"/>
              </a:rPr>
              <a:t>     dilemma.</a:t>
            </a:r>
            <a:endParaRPr lang="en-US" altLang="zh-CN" sz="2800">
              <a:latin typeface="Times New Roman" panose="02020603050405020304" pitchFamily="18" charset="0"/>
              <a:cs typeface="Times New Roman" panose="02020603050405020304" pitchFamily="18" charset="0"/>
              <a:sym typeface="+mn-ea"/>
            </a:endParaRPr>
          </a:p>
          <a:p>
            <a:pPr marL="457200" indent="-457200" algn="l">
              <a:buFont typeface="Wingdings" panose="05000000000000000000" charset="0"/>
              <a:buChar char="p"/>
            </a:pPr>
            <a:r>
              <a:rPr lang="en-US" altLang="zh-CN" sz="2800">
                <a:latin typeface="Times New Roman" panose="02020603050405020304" pitchFamily="18" charset="0"/>
                <a:cs typeface="Times New Roman" panose="02020603050405020304" pitchFamily="18" charset="0"/>
                <a:sym typeface="+mn-ea"/>
              </a:rPr>
              <a:t>...</a:t>
            </a:r>
            <a:endParaRPr lang="en-US" altLang="zh-CN" sz="2800">
              <a:latin typeface="Times New Roman" panose="02020603050405020304" pitchFamily="18" charset="0"/>
              <a:cs typeface="Times New Roman" panose="02020603050405020304" pitchFamily="18" charset="0"/>
              <a:sym typeface="+mn-ea"/>
            </a:endParaRPr>
          </a:p>
        </p:txBody>
      </p:sp>
      <p:sp>
        <p:nvSpPr>
          <p:cNvPr id="11" name="文本框 10"/>
          <p:cNvSpPr txBox="1"/>
          <p:nvPr/>
        </p:nvSpPr>
        <p:spPr>
          <a:xfrm>
            <a:off x="6230620" y="1668780"/>
            <a:ext cx="5775325" cy="2676525"/>
          </a:xfrm>
          <a:prstGeom prst="rect">
            <a:avLst/>
          </a:prstGeom>
          <a:noFill/>
          <a:ln w="9525">
            <a:noFill/>
          </a:ln>
        </p:spPr>
        <p:txBody>
          <a:bodyPr wrap="square" anchor="t">
            <a:spAutoFit/>
          </a:bodyPr>
          <a:p>
            <a:pPr eaLnBrk="0" hangingPunct="0"/>
            <a:r>
              <a:rPr lang="en-US" altLang="zh-CN" sz="2800" b="1" dirty="0">
                <a:solidFill>
                  <a:schemeClr val="accent5"/>
                </a:solidFill>
                <a:latin typeface="Times New Roman" panose="02020603050405020304" pitchFamily="18" charset="0"/>
                <a:ea typeface="宋体" panose="02010600030101010101" pitchFamily="2" charset="-122"/>
                <a:sym typeface="+mn-ea"/>
              </a:rPr>
              <a:t>They</a:t>
            </a:r>
            <a:r>
              <a:rPr lang="en-US" altLang="zh-CN" sz="2800" dirty="0">
                <a:latin typeface="Times New Roman" panose="02020603050405020304" pitchFamily="18" charset="0"/>
                <a:ea typeface="宋体" panose="02010600030101010101" pitchFamily="2" charset="-122"/>
                <a:sym typeface="+mn-ea"/>
              </a:rPr>
              <a:t> mentioned that on seeing the video they______________</a:t>
            </a:r>
            <a:endParaRPr lang="zh-CN" altLang="en-US"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u"/>
            </a:pPr>
            <a:r>
              <a:rPr lang="en-US" sz="2800" dirty="0">
                <a:latin typeface="Times New Roman" panose="02020603050405020304" pitchFamily="18" charset="0"/>
                <a:ea typeface="宋体" panose="02010600030101010101" pitchFamily="2" charset="-122"/>
                <a:sym typeface="+mn-ea"/>
              </a:rPr>
              <a:t>cried out in delight.</a:t>
            </a:r>
            <a:endParaRPr lang="en-US" sz="2800" dirty="0">
              <a:latin typeface="Times New Roman" panose="02020603050405020304" pitchFamily="18" charset="0"/>
              <a:ea typeface="Times New Roman" panose="02020603050405020304" pitchFamily="18" charset="0"/>
            </a:endParaRPr>
          </a:p>
          <a:p>
            <a:pPr marL="457200" indent="-457200" eaLnBrk="0" hangingPunct="0">
              <a:buFont typeface="Wingdings" panose="05000000000000000000" charset="0"/>
              <a:buChar char="u"/>
            </a:pPr>
            <a:r>
              <a:rPr lang="en-US" sz="2800" dirty="0">
                <a:latin typeface="Times New Roman" panose="02020603050405020304" pitchFamily="18" charset="0"/>
                <a:ea typeface="Times New Roman" panose="02020603050405020304" pitchFamily="18" charset="0"/>
                <a:sym typeface="+mn-ea"/>
              </a:rPr>
              <a:t>They chuckled</a:t>
            </a:r>
            <a:r>
              <a:rPr lang="en-US" sz="2400" b="1" dirty="0">
                <a:latin typeface="Times New Roman" panose="02020603050405020304" pitchFamily="18" charset="0"/>
                <a:ea typeface="Times New Roman" panose="02020603050405020304" pitchFamily="18" charset="0"/>
                <a:sym typeface="+mn-ea"/>
              </a:rPr>
              <a:t>(</a:t>
            </a:r>
            <a:r>
              <a:rPr lang="zh-CN" altLang="en-US" sz="2400" b="1" dirty="0">
                <a:latin typeface="Times New Roman" panose="02020603050405020304" pitchFamily="18" charset="0"/>
                <a:ea typeface="宋体" panose="02010600030101010101" pitchFamily="2" charset="-122"/>
                <a:sym typeface="+mn-ea"/>
              </a:rPr>
              <a:t>咯咯笑</a:t>
            </a:r>
            <a:r>
              <a:rPr lang="en-US" sz="2400" b="1" dirty="0">
                <a:latin typeface="Times New Roman" panose="02020603050405020304" pitchFamily="18" charset="0"/>
                <a:ea typeface="Times New Roman" panose="02020603050405020304" pitchFamily="18" charset="0"/>
                <a:sym typeface="+mn-ea"/>
              </a:rPr>
              <a:t>)</a:t>
            </a:r>
            <a:r>
              <a:rPr lang="en-US" sz="2800" dirty="0">
                <a:latin typeface="Times New Roman" panose="02020603050405020304" pitchFamily="18" charset="0"/>
                <a:ea typeface="Times New Roman" panose="02020603050405020304" pitchFamily="18" charset="0"/>
                <a:sym typeface="+mn-ea"/>
              </a:rPr>
              <a:t>/giggled/</a:t>
            </a:r>
            <a:endParaRPr lang="en-US" sz="2800" dirty="0">
              <a:latin typeface="Times New Roman" panose="02020603050405020304" pitchFamily="18" charset="0"/>
              <a:ea typeface="Times New Roman" panose="02020603050405020304" pitchFamily="18" charset="0"/>
              <a:sym typeface="+mn-ea"/>
            </a:endParaRPr>
          </a:p>
          <a:p>
            <a:pPr indent="0" eaLnBrk="0" hangingPunct="0">
              <a:buFont typeface="Wingdings" panose="05000000000000000000" charset="0"/>
              <a:buNone/>
            </a:pPr>
            <a:r>
              <a:rPr lang="en-US" sz="2800" dirty="0">
                <a:latin typeface="Times New Roman" panose="02020603050405020304" pitchFamily="18" charset="0"/>
                <a:ea typeface="Times New Roman" panose="02020603050405020304" pitchFamily="18" charset="0"/>
                <a:sym typeface="+mn-ea"/>
              </a:rPr>
              <a:t>     sniggered</a:t>
            </a:r>
            <a:r>
              <a:rPr lang="zh-CN" altLang="en-US" sz="2400" b="1" dirty="0">
                <a:latin typeface="Times New Roman" panose="02020603050405020304" pitchFamily="18" charset="0"/>
                <a:ea typeface="宋体" panose="02010600030101010101" pitchFamily="2" charset="-122"/>
                <a:sym typeface="+mn-ea"/>
              </a:rPr>
              <a:t>(窃笑).</a:t>
            </a:r>
            <a:endParaRPr lang="en-US" sz="2800" dirty="0">
              <a:latin typeface="Times New Roman" panose="02020603050405020304" pitchFamily="18" charset="0"/>
              <a:ea typeface="Times New Roman" panose="02020603050405020304" pitchFamily="18" charset="0"/>
            </a:endParaRPr>
          </a:p>
          <a:p>
            <a:pPr marL="457200" indent="-457200" eaLnBrk="0" hangingPunct="0">
              <a:buFont typeface="Wingdings" panose="05000000000000000000" charset="0"/>
              <a:buChar char="u"/>
            </a:pPr>
            <a:r>
              <a:rPr lang="en-US" sz="2800" dirty="0">
                <a:latin typeface="Times New Roman" panose="02020603050405020304" pitchFamily="18" charset="0"/>
                <a:ea typeface="Times New Roman" panose="02020603050405020304" pitchFamily="18" charset="0"/>
                <a:sym typeface="+mn-ea"/>
              </a:rPr>
              <a:t>roared with laughter.</a:t>
            </a:r>
            <a:r>
              <a:rPr lang="en-US" sz="2400" b="1" dirty="0">
                <a:latin typeface="Times New Roman" panose="02020603050405020304" pitchFamily="18" charset="0"/>
                <a:ea typeface="Times New Roman" panose="02020603050405020304" pitchFamily="18" charset="0"/>
                <a:sym typeface="+mn-ea"/>
              </a:rPr>
              <a:t>(放声大笑)</a:t>
            </a:r>
            <a:r>
              <a:rPr lang="en-US" sz="2400" b="1" dirty="0">
                <a:latin typeface="Times New Roman" panose="02020603050405020304" pitchFamily="18" charset="0"/>
                <a:ea typeface="Times New Roman" panose="02020603050405020304" pitchFamily="18" charset="0"/>
              </a:rPr>
              <a:t>    </a:t>
            </a:r>
            <a:r>
              <a:rPr lang="en-US" altLang="zh-CN" sz="2800" dirty="0">
                <a:latin typeface="Times New Roman" panose="02020603050405020304" pitchFamily="18" charset="0"/>
                <a:ea typeface="宋体" panose="02010600030101010101" pitchFamily="2" charset="-122"/>
              </a:rPr>
              <a:t>  </a:t>
            </a:r>
            <a:endParaRPr lang="en-US" altLang="zh-CN" sz="2800" dirty="0">
              <a:latin typeface="Times New Roman" panose="02020603050405020304" pitchFamily="18" charset="0"/>
              <a:ea typeface="宋体" panose="02010600030101010101" pitchFamily="2" charset="-122"/>
            </a:endParaRPr>
          </a:p>
        </p:txBody>
      </p:sp>
      <p:sp>
        <p:nvSpPr>
          <p:cNvPr id="12" name="文本框 11"/>
          <p:cNvSpPr txBox="1"/>
          <p:nvPr/>
        </p:nvSpPr>
        <p:spPr>
          <a:xfrm>
            <a:off x="6416675" y="4345305"/>
            <a:ext cx="5775325" cy="2183765"/>
          </a:xfrm>
          <a:prstGeom prst="rect">
            <a:avLst/>
          </a:prstGeom>
          <a:noFill/>
          <a:ln w="9525">
            <a:noFill/>
          </a:ln>
        </p:spPr>
        <p:txBody>
          <a:bodyPr wrap="square" anchor="t">
            <a:spAutoFit/>
          </a:bodyPr>
          <a:p>
            <a:pPr eaLnBrk="0" hangingPunct="0"/>
            <a:r>
              <a:rPr lang="en-US" sz="2800" dirty="0">
                <a:latin typeface="Times New Roman" panose="02020603050405020304" pitchFamily="18" charset="0"/>
                <a:ea typeface="Times New Roman" panose="02020603050405020304" pitchFamily="18" charset="0"/>
                <a:sym typeface="+mn-ea"/>
              </a:rPr>
              <a:t>Getting so many responses from strangers, </a:t>
            </a:r>
            <a:r>
              <a:rPr lang="en-US" altLang="zh-CN" sz="2800" b="1" dirty="0">
                <a:solidFill>
                  <a:schemeClr val="accent5"/>
                </a:solidFill>
                <a:latin typeface="Times New Roman" panose="02020603050405020304" pitchFamily="18" charset="0"/>
                <a:ea typeface="宋体" panose="02010600030101010101" pitchFamily="2" charset="-122"/>
                <a:sym typeface="+mn-ea"/>
              </a:rPr>
              <a:t>I</a:t>
            </a:r>
            <a:r>
              <a:rPr lang="en-US" altLang="zh-CN" sz="2800" dirty="0">
                <a:latin typeface="Times New Roman" panose="02020603050405020304" pitchFamily="18" charset="0"/>
                <a:ea typeface="宋体" panose="02010600030101010101" pitchFamily="2" charset="-122"/>
                <a:sym typeface="+mn-ea"/>
              </a:rPr>
              <a:t> ______________</a:t>
            </a:r>
            <a:endParaRPr lang="en-US"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u"/>
            </a:pPr>
            <a:r>
              <a:rPr lang="en-US" sz="2800" dirty="0">
                <a:latin typeface="Times New Roman" panose="02020603050405020304" pitchFamily="18" charset="0"/>
                <a:ea typeface="宋体" panose="02010600030101010101" pitchFamily="2" charset="-122"/>
                <a:sym typeface="+mn-ea"/>
              </a:rPr>
              <a:t>was dumbfounded</a:t>
            </a:r>
            <a:r>
              <a:rPr lang="en-US" sz="2400" b="1" dirty="0">
                <a:latin typeface="Times New Roman" panose="02020603050405020304" pitchFamily="18" charset="0"/>
                <a:ea typeface="Times New Roman" panose="02020603050405020304" pitchFamily="18" charset="0"/>
              </a:rPr>
              <a:t> (</a:t>
            </a:r>
            <a:r>
              <a:rPr lang="zh-CN" altLang="en-US" sz="2400" b="1" dirty="0">
                <a:latin typeface="Times New Roman" panose="02020603050405020304" pitchFamily="18" charset="0"/>
                <a:ea typeface="宋体" panose="02010600030101010101" pitchFamily="2" charset="-122"/>
              </a:rPr>
              <a:t>目瞪口呆的</a:t>
            </a:r>
            <a:r>
              <a:rPr lang="en-US" sz="2400" b="1" dirty="0">
                <a:latin typeface="Times New Roman" panose="02020603050405020304" pitchFamily="18" charset="0"/>
                <a:ea typeface="Times New Roman" panose="02020603050405020304" pitchFamily="18" charset="0"/>
              </a:rPr>
              <a:t>)</a:t>
            </a:r>
            <a:endParaRPr lang="en-US" sz="2400" b="1" dirty="0">
              <a:latin typeface="Times New Roman" panose="02020603050405020304" pitchFamily="18" charset="0"/>
              <a:ea typeface="Times New Roman" panose="02020603050405020304" pitchFamily="18" charset="0"/>
            </a:endParaRPr>
          </a:p>
          <a:p>
            <a:pPr marL="457200" indent="-457200" eaLnBrk="0" hangingPunct="0">
              <a:buFont typeface="Wingdings" panose="05000000000000000000" charset="0"/>
              <a:buChar char="u"/>
            </a:pPr>
            <a:r>
              <a:rPr lang="en-US" sz="2800" dirty="0">
                <a:latin typeface="Times New Roman" panose="02020603050405020304" pitchFamily="18" charset="0"/>
                <a:ea typeface="宋体" panose="02010600030101010101" pitchFamily="2" charset="-122"/>
                <a:sym typeface="+mn-ea"/>
              </a:rPr>
              <a:t>couldn't dampen my excitement</a:t>
            </a:r>
            <a:endParaRPr lang="en-US" sz="2800" dirty="0">
              <a:latin typeface="Times New Roman" panose="02020603050405020304" pitchFamily="18" charset="0"/>
              <a:ea typeface="宋体" panose="02010600030101010101" pitchFamily="2" charset="-122"/>
              <a:sym typeface="+mn-ea"/>
            </a:endParaRPr>
          </a:p>
          <a:p>
            <a:pPr marL="457200" indent="-457200" eaLnBrk="0" hangingPunct="0">
              <a:buFont typeface="Wingdings" panose="05000000000000000000" charset="0"/>
              <a:buChar char="u"/>
            </a:pPr>
            <a:r>
              <a:rPr lang="en-US" sz="2400" b="1" dirty="0">
                <a:latin typeface="Times New Roman" panose="02020603050405020304" pitchFamily="18" charset="0"/>
                <a:ea typeface="Times New Roman" panose="02020603050405020304" pitchFamily="18" charset="0"/>
              </a:rPr>
              <a:t> ...</a:t>
            </a:r>
            <a:endParaRPr lang="en-US" altLang="zh-CN" sz="2800" dirty="0">
              <a:latin typeface="Times New Roman" panose="02020603050405020304" pitchFamily="18" charset="0"/>
              <a:ea typeface="宋体" panose="02010600030101010101" pitchFamily="2" charset="-122"/>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ox(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box(in)">
                                      <p:cBhvr>
                                        <p:cTn id="22" dur="2000"/>
                                        <p:tgtEl>
                                          <p:spTgt spid="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box(in)">
                                      <p:cBhvr>
                                        <p:cTn id="27" dur="2000"/>
                                        <p:tgtEl>
                                          <p:spTgt spid="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5">
                                            <p:txEl>
                                              <p:pRg st="2" end="2"/>
                                            </p:txEl>
                                          </p:spTgt>
                                        </p:tgtEl>
                                        <p:attrNameLst>
                                          <p:attrName>style.visibility</p:attrName>
                                        </p:attrNameLst>
                                      </p:cBhvr>
                                      <p:to>
                                        <p:strVal val="visible"/>
                                      </p:to>
                                    </p:set>
                                    <p:animEffect transition="in" filter="box(in)">
                                      <p:cBhvr>
                                        <p:cTn id="32" dur="2000"/>
                                        <p:tgtEl>
                                          <p:spTgt spid="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ox(in)">
                                      <p:cBhvr>
                                        <p:cTn id="37" dur="20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9">
                                            <p:txEl>
                                              <p:pRg st="0" end="0"/>
                                            </p:txEl>
                                          </p:spTgt>
                                        </p:tgtEl>
                                        <p:attrNameLst>
                                          <p:attrName>style.visibility</p:attrName>
                                        </p:attrNameLst>
                                      </p:cBhvr>
                                      <p:to>
                                        <p:strVal val="visible"/>
                                      </p:to>
                                    </p:set>
                                    <p:animEffect transition="in" filter="box(in)">
                                      <p:cBhvr>
                                        <p:cTn id="42" dur="2000"/>
                                        <p:tgtEl>
                                          <p:spTgt spid="9">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nodeType="clickEffect">
                                  <p:stCondLst>
                                    <p:cond delay="0"/>
                                  </p:stCondLst>
                                  <p:childTnLst>
                                    <p:set>
                                      <p:cBhvr>
                                        <p:cTn id="46" dur="1" fill="hold">
                                          <p:stCondLst>
                                            <p:cond delay="0"/>
                                          </p:stCondLst>
                                        </p:cTn>
                                        <p:tgtEl>
                                          <p:spTgt spid="9">
                                            <p:txEl>
                                              <p:pRg st="1" end="1"/>
                                            </p:txEl>
                                          </p:spTgt>
                                        </p:tgtEl>
                                        <p:attrNameLst>
                                          <p:attrName>style.visibility</p:attrName>
                                        </p:attrNameLst>
                                      </p:cBhvr>
                                      <p:to>
                                        <p:strVal val="visible"/>
                                      </p:to>
                                    </p:set>
                                    <p:animEffect transition="in" filter="box(in)">
                                      <p:cBhvr>
                                        <p:cTn id="47" dur="2000"/>
                                        <p:tgtEl>
                                          <p:spTgt spid="9">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nodeType="clickEffect">
                                  <p:stCondLst>
                                    <p:cond delay="0"/>
                                  </p:stCondLst>
                                  <p:childTnLst>
                                    <p:set>
                                      <p:cBhvr>
                                        <p:cTn id="51" dur="1" fill="hold">
                                          <p:stCondLst>
                                            <p:cond delay="0"/>
                                          </p:stCondLst>
                                        </p:cTn>
                                        <p:tgtEl>
                                          <p:spTgt spid="9">
                                            <p:txEl>
                                              <p:pRg st="2" end="2"/>
                                            </p:txEl>
                                          </p:spTgt>
                                        </p:tgtEl>
                                        <p:attrNameLst>
                                          <p:attrName>style.visibility</p:attrName>
                                        </p:attrNameLst>
                                      </p:cBhvr>
                                      <p:to>
                                        <p:strVal val="visible"/>
                                      </p:to>
                                    </p:set>
                                    <p:animEffect transition="in" filter="box(in)">
                                      <p:cBhvr>
                                        <p:cTn id="52" dur="2000"/>
                                        <p:tgtEl>
                                          <p:spTgt spid="9">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nodeType="clickEffect">
                                  <p:stCondLst>
                                    <p:cond delay="0"/>
                                  </p:stCondLst>
                                  <p:childTnLst>
                                    <p:set>
                                      <p:cBhvr>
                                        <p:cTn id="56" dur="1" fill="hold">
                                          <p:stCondLst>
                                            <p:cond delay="0"/>
                                          </p:stCondLst>
                                        </p:cTn>
                                        <p:tgtEl>
                                          <p:spTgt spid="9">
                                            <p:txEl>
                                              <p:pRg st="3" end="3"/>
                                            </p:txEl>
                                          </p:spTgt>
                                        </p:tgtEl>
                                        <p:attrNameLst>
                                          <p:attrName>style.visibility</p:attrName>
                                        </p:attrNameLst>
                                      </p:cBhvr>
                                      <p:to>
                                        <p:strVal val="visible"/>
                                      </p:to>
                                    </p:set>
                                    <p:animEffect transition="in" filter="box(in)">
                                      <p:cBhvr>
                                        <p:cTn id="57" dur="2000"/>
                                        <p:tgtEl>
                                          <p:spTgt spid="9">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4" presetClass="entr" presetSubtype="16" fill="hold" nodeType="clickEffect">
                                  <p:stCondLst>
                                    <p:cond delay="0"/>
                                  </p:stCondLst>
                                  <p:childTnLst>
                                    <p:set>
                                      <p:cBhvr>
                                        <p:cTn id="61" dur="1" fill="hold">
                                          <p:stCondLst>
                                            <p:cond delay="0"/>
                                          </p:stCondLst>
                                        </p:cTn>
                                        <p:tgtEl>
                                          <p:spTgt spid="9">
                                            <p:txEl>
                                              <p:pRg st="4" end="4"/>
                                            </p:txEl>
                                          </p:spTgt>
                                        </p:tgtEl>
                                        <p:attrNameLst>
                                          <p:attrName>style.visibility</p:attrName>
                                        </p:attrNameLst>
                                      </p:cBhvr>
                                      <p:to>
                                        <p:strVal val="visible"/>
                                      </p:to>
                                    </p:set>
                                    <p:animEffect transition="in" filter="box(in)">
                                      <p:cBhvr>
                                        <p:cTn id="62" dur="2000"/>
                                        <p:tgtEl>
                                          <p:spTgt spid="9">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blinds(horizontal)">
                                      <p:cBhvr>
                                        <p:cTn id="67" dur="500"/>
                                        <p:tgtEl>
                                          <p:spTgt spid="11"/>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blinds(horizontal)">
                                      <p:cBhvr>
                                        <p:cTn id="7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86043" y="377313"/>
            <a:ext cx="7819913" cy="6454929"/>
          </a:xfrm>
          <a:prstGeom prst="rect">
            <a:avLst/>
          </a:prstGeom>
        </p:spPr>
      </p:pic>
      <p:sp>
        <p:nvSpPr>
          <p:cNvPr id="6" name="文本框 5"/>
          <p:cNvSpPr txBox="1"/>
          <p:nvPr/>
        </p:nvSpPr>
        <p:spPr>
          <a:xfrm>
            <a:off x="4291739" y="2637597"/>
            <a:ext cx="3635976" cy="1106805"/>
          </a:xfrm>
          <a:prstGeom prst="rect">
            <a:avLst/>
          </a:prstGeom>
          <a:noFill/>
        </p:spPr>
        <p:txBody>
          <a:bodyPr wrap="square" rtlCol="0">
            <a:spAutoFit/>
          </a:bodyPr>
          <a:lstStyle/>
          <a:p>
            <a:pPr algn="ctr"/>
            <a:r>
              <a:rPr lang="en-US" altLang="zh-CN" sz="6600" b="1" dirty="0" smtClean="0">
                <a:solidFill>
                  <a:srgbClr val="FB5E46"/>
                </a:solidFill>
                <a:latin typeface="微软雅黑" panose="020B0503020204020204" pitchFamily="34" charset="-122"/>
                <a:ea typeface="微软雅黑" panose="020B0503020204020204" pitchFamily="34" charset="-122"/>
              </a:rPr>
              <a:t>The end</a:t>
            </a:r>
            <a:endParaRPr lang="en-US" altLang="zh-CN" sz="6600" b="1" dirty="0" smtClean="0">
              <a:solidFill>
                <a:srgbClr val="FB5E4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4453206" y="3691002"/>
            <a:ext cx="331304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384502" y="3692585"/>
            <a:ext cx="3474511" cy="400110"/>
          </a:xfrm>
          <a:prstGeom prst="rect">
            <a:avLst/>
          </a:prstGeom>
        </p:spPr>
        <p:txBody>
          <a:bodyPr wrap="square">
            <a:spAutoFit/>
          </a:bodyPr>
          <a:lstStyle/>
          <a:p>
            <a:pPr algn="ctr"/>
            <a:r>
              <a:rPr lang="en-US" altLang="zh-CN" sz="2000" dirty="0" smtClean="0">
                <a:solidFill>
                  <a:srgbClr val="FFC000"/>
                </a:solidFill>
              </a:rPr>
              <a:t>THANK YOU FOR LISTENING</a:t>
            </a:r>
            <a:endParaRPr lang="en-US" altLang="zh-CN" sz="2000" dirty="0">
              <a:solidFill>
                <a:srgbClr val="FFC000"/>
              </a:solidFill>
            </a:endParaRPr>
          </a:p>
        </p:txBody>
      </p:sp>
    </p:spTree>
  </p:cSld>
  <p:clrMapOvr>
    <a:masterClrMapping/>
  </p:clrMapOvr>
  <p:transition spd="slow" advTm="200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87886" y="351190"/>
            <a:ext cx="11849735" cy="6123940"/>
          </a:xfrm>
          <a:prstGeom prst="rect">
            <a:avLst/>
          </a:prstGeom>
          <a:noFill/>
          <a:ln w="38100">
            <a:solidFill>
              <a:schemeClr val="accent2">
                <a:lumMod val="75000"/>
              </a:schemeClr>
            </a:solidFill>
            <a:miter lim="800000"/>
          </a:ln>
          <a:effectLst/>
        </p:spPr>
        <p:txBody>
          <a:bodyPr vert="horz" wrap="square" lIns="91440" tIns="45720" rIns="91440" bIns="45720" numCol="1" anchor="ctr" anchorCtr="0" compatLnSpc="1">
            <a:spAutoFit/>
          </a:bodyPr>
          <a:lstStyle/>
          <a:p>
            <a:pPr marL="0" marR="0" lvl="0" indent="408305" algn="just" defTabSz="914400" rtl="0" eaLnBrk="0" fontAlgn="base" latinLnBrk="0" hangingPunct="0">
              <a:lnSpc>
                <a:spcPct val="100000"/>
              </a:lnSpc>
              <a:spcBef>
                <a:spcPct val="0"/>
              </a:spcBef>
              <a:spcAft>
                <a:spcPct val="0"/>
              </a:spcAft>
              <a:buClrTx/>
              <a:buSzTx/>
              <a:buFontTx/>
              <a:buNone/>
              <a:defRPr/>
            </a:pPr>
            <a:r>
              <a:rPr kumimoji="0" lang="zh-CN" altLang="en-US" sz="2800" b="1"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阅读下面短文，根据所给情节进行续写，使之构成一个完整的故事。</a:t>
            </a:r>
            <a:endPar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lvl="0" indent="408305" algn="just" eaLnBrk="0" fontAlgn="base" hangingPunct="0">
              <a:spcBef>
                <a:spcPct val="0"/>
              </a:spcBef>
              <a:spcAft>
                <a:spcPct val="0"/>
              </a:spcAft>
            </a:pP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Pumpkin</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(南瓜) carving at Halloween is a family tradition. We visit a local farm every October. In the pumpkin field, I compete with my three brothers and sister to seek out the biggest pumpkin. My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dad</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 has a rule that we have to carry our pumpkins back home, and as the eldest child I have an advantage - I carried an 85 -pounder back last year.</a:t>
            </a:r>
            <a:endPar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endParaRPr>
          </a:p>
          <a:p>
            <a:pPr lvl="0" indent="408305" algn="just" eaLnBrk="0" fontAlgn="base" hangingPunct="0">
              <a:spcBef>
                <a:spcPct val="0"/>
              </a:spcBef>
              <a:spcAft>
                <a:spcPct val="0"/>
              </a:spcAft>
            </a:pP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This year, it was hard to tell whether my prize or the one chosen by my 14-year. Old brother,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Jason</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 was the winner. Unfortunately we forgot to weigh them before taking out their insides, but I was determined to prove my point. All of us were hard at work at the kitchen table, with my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mom</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 filming the annual event. I'm unsure now why I thought forcing my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head</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 inside the pumpkin would settle the matter,but it seemed to make perfect sense at the time.</a:t>
            </a:r>
            <a:endPar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endParaRPr>
          </a:p>
          <a:p>
            <a:pPr lvl="0" indent="408305" algn="just" eaLnBrk="0" fontAlgn="base" hangingPunct="0">
              <a:spcBef>
                <a:spcPct val="0"/>
              </a:spcBef>
              <a:spcAft>
                <a:spcPct val="0"/>
              </a:spcAft>
            </a:pP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rPr>
              <a:t>With the pumpkin resting on the table,hole uppermost,I bent over and pressed my head against the opening.At first I got jammed just above my eyes and then,as </a:t>
            </a:r>
            <a:endPar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10" name="图文框 9"/>
          <p:cNvSpPr/>
          <p:nvPr/>
        </p:nvSpPr>
        <p:spPr>
          <a:xfrm>
            <a:off x="141605" y="126365"/>
            <a:ext cx="11957050" cy="6606540"/>
          </a:xfrm>
          <a:prstGeom prst="frame">
            <a:avLst>
              <a:gd name="adj1" fmla="val 1272"/>
            </a:avLst>
          </a:prstGeom>
          <a:solidFill>
            <a:srgbClr val="FB5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endParaRPr>
          </a:p>
        </p:txBody>
      </p:sp>
    </p:spTree>
  </p:cSld>
  <p:clrMapOvr>
    <a:masterClrMapping/>
  </p:clrMapOvr>
  <p:transition spd="slow" advTm="200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78765" y="126048"/>
            <a:ext cx="11682730" cy="6554470"/>
          </a:xfrm>
          <a:prstGeom prst="rect">
            <a:avLst/>
          </a:prstGeom>
          <a:noFill/>
          <a:ln w="38100">
            <a:noFill/>
            <a:miter lim="800000"/>
          </a:ln>
          <a:effectLst/>
        </p:spPr>
        <p:txBody>
          <a:bodyPr vert="horz" wrap="square" lIns="91440" tIns="45720" rIns="91440" bIns="45720" numCol="1" anchor="ctr" anchorCtr="0" compatLnSpc="1">
            <a:spAutoFit/>
          </a:bodyPr>
          <a:lstStyle/>
          <a:p>
            <a:pPr lvl="0" indent="0" algn="just" eaLnBrk="0" fontAlgn="base" hangingPunct="0">
              <a:spcBef>
                <a:spcPct val="0"/>
              </a:spcBef>
              <a:spcAft>
                <a:spcPct val="0"/>
              </a:spcAft>
            </a:pP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rPr>
              <a:t>I went on with my task,unwilling to quit,my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rPr>
              <a:t>nose</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rPr>
              <a:t> briefly prevented entry. Finally I </a:t>
            </a:r>
            <a:r>
              <a:rPr lang="en-US" altLang="zh-CN" sz="2800" u="sng"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rPr>
              <a:t>managed</a:t>
            </a:r>
            <a:r>
              <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rPr>
              <a:t> to put my whole head into it，like a cork（软木塞）forced into a bottle.I was able to straighten up with the huge pumpkin resting on my shoulders.</a:t>
            </a:r>
            <a:endParaRPr lang="en-US" altLang="zh-CN" sz="2800" kern="0">
              <a:solidFill>
                <a:sysClr val="windowText" lastClr="000000"/>
              </a:solidFill>
              <a:latin typeface="Times New Roman" panose="02020603050405020304" pitchFamily="18" charset="0"/>
              <a:ea typeface="宋体" panose="02010600030101010101" pitchFamily="2" charset="-122"/>
              <a:cs typeface="Times New Roman" panose="02020603050405020304" pitchFamily="18" charset="0"/>
              <a:sym typeface="+mn-ea"/>
            </a:endParaRPr>
          </a:p>
          <a:p>
            <a:pPr lvl="0" indent="408305" algn="just" eaLnBrk="0" fontAlgn="base" hangingPunct="0">
              <a:spcBef>
                <a:spcPct val="0"/>
              </a:spcBef>
              <a:spcAft>
                <a:spcPct val="0"/>
              </a:spcAft>
            </a:pP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My excitement was short-lived.The pumpkin was heavy. "I'm going to set it down, now,"I said,and with Jason helping to </a:t>
            </a:r>
            <a:r>
              <a:rPr kumimoji="0" lang="en-US" altLang="zh-CN" sz="2800" b="0" i="0" u="sng"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support</a:t>
            </a: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 its weight,I bent back over the table to give it somewhere to </a:t>
            </a:r>
            <a:r>
              <a:rPr kumimoji="0" lang="en-US" altLang="zh-CN" sz="2800" b="0" i="0" u="sng"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rest</a:t>
            </a: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 It was only when I tried to remove my head that I realized getting out was going to be less straightforward than getting in.When I </a:t>
            </a:r>
            <a:r>
              <a:rPr kumimoji="0" lang="en-US" altLang="zh-CN" sz="2800" b="0" i="0" u="sng"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pulled</a:t>
            </a: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 hard,my nose got in the way.I got into a panic as I pressed firmly against the table and moved my head around trying to find the right angle,but it was no use."I can't get it out!"I shouted,my voice sounding unnaturally loud in the enclosed space.</a:t>
            </a:r>
            <a:endPar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lvl="0" indent="408305" algn="just" eaLnBrk="0" fontAlgn="base" hangingPunct="0">
              <a:spcBef>
                <a:spcPct val="0"/>
              </a:spcBef>
              <a:spcAft>
                <a:spcPct val="0"/>
              </a:spcAft>
            </a:pPr>
            <a:endPar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lvl="0" indent="0" algn="l" eaLnBrk="0" fontAlgn="base" hangingPunct="0">
              <a:spcBef>
                <a:spcPct val="0"/>
              </a:spcBef>
              <a:spcAft>
                <a:spcPct val="0"/>
              </a:spcAft>
            </a:pP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Para.1    </a:t>
            </a:r>
            <a:r>
              <a:rPr kumimoji="0" lang="en-US" altLang="zh-CN" sz="2800" b="0" i="1"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I was stuck for five or six minutes though it felt much longer._</a:t>
            </a: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_____</a:t>
            </a:r>
            <a:endPar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lvl="0" indent="0" algn="l" eaLnBrk="0" fontAlgn="base" hangingPunct="0">
              <a:spcBef>
                <a:spcPct val="0"/>
              </a:spcBef>
              <a:spcAft>
                <a:spcPct val="0"/>
              </a:spcAft>
            </a:pPr>
            <a:r>
              <a:rPr kumimoji="0" lang="en-US" altLang="zh-CN" sz="2800" b="0" i="0"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Para.2   </a:t>
            </a:r>
            <a:r>
              <a:rPr kumimoji="0" lang="en-US" altLang="zh-CN" sz="2800" b="0" i="1"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That video was posted online the Monday before Halloween._______</a:t>
            </a:r>
            <a:endParaRPr kumimoji="0" lang="en-US" altLang="zh-CN" sz="2800" b="0" i="1" u="none" strike="noStrike" kern="0" cap="none" spc="0" normalizeH="0" baseline="0" noProof="0" dirty="0" smtClean="0">
              <a:ln>
                <a:noFill/>
              </a:ln>
              <a:solidFill>
                <a:sysClr val="windowText" lastClr="000000"/>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sp>
        <p:nvSpPr>
          <p:cNvPr id="10" name="图文框 9"/>
          <p:cNvSpPr/>
          <p:nvPr/>
        </p:nvSpPr>
        <p:spPr>
          <a:xfrm>
            <a:off x="141605" y="126365"/>
            <a:ext cx="11957050" cy="6606540"/>
          </a:xfrm>
          <a:prstGeom prst="frame">
            <a:avLst>
              <a:gd name="adj1" fmla="val 1272"/>
            </a:avLst>
          </a:prstGeom>
          <a:solidFill>
            <a:srgbClr val="FB5E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endParaRPr>
          </a:p>
        </p:txBody>
      </p:sp>
    </p:spTree>
  </p:cSld>
  <p:clrMapOvr>
    <a:masterClrMapping/>
  </p:clrMapOvr>
  <p:transition spd="slow" advTm="2000">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Number_1"/>
          <p:cNvSpPr/>
          <p:nvPr>
            <p:custDataLst>
              <p:tags r:id="rId1"/>
            </p:custDataLst>
          </p:nvPr>
        </p:nvSpPr>
        <p:spPr>
          <a:xfrm>
            <a:off x="346075" y="201930"/>
            <a:ext cx="3456305" cy="49847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Read the story</a:t>
            </a:r>
            <a:endPar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2" name="组合 1"/>
          <p:cNvGrpSpPr/>
          <p:nvPr/>
        </p:nvGrpSpPr>
        <p:grpSpPr>
          <a:xfrm>
            <a:off x="4574540" y="2643505"/>
            <a:ext cx="2948305" cy="1728470"/>
            <a:chOff x="7315" y="4647"/>
            <a:chExt cx="4643" cy="2722"/>
          </a:xfrm>
        </p:grpSpPr>
        <p:sp>
          <p:nvSpPr>
            <p:cNvPr id="5" name="椭圆 4"/>
            <p:cNvSpPr/>
            <p:nvPr/>
          </p:nvSpPr>
          <p:spPr>
            <a:xfrm>
              <a:off x="7315" y="4647"/>
              <a:ext cx="4570" cy="2723"/>
            </a:xfrm>
            <a:prstGeom prst="ellipse">
              <a:avLst/>
            </a:prstGeom>
            <a:solidFill>
              <a:schemeClr val="accent1">
                <a:lumMod val="40000"/>
                <a:lumOff val="60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0" fontAlgn="auto" latinLnBrk="0" hangingPunct="0">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1" name="TextBox 3"/>
            <p:cNvSpPr txBox="1"/>
            <p:nvPr/>
          </p:nvSpPr>
          <p:spPr>
            <a:xfrm>
              <a:off x="7390" y="5403"/>
              <a:ext cx="4568" cy="1210"/>
            </a:xfrm>
            <a:prstGeom prst="rect">
              <a:avLst/>
            </a:prstGeom>
            <a:noFill/>
            <a:ln w="9525">
              <a:noFill/>
            </a:ln>
          </p:spPr>
          <p:txBody>
            <a:bodyPr anchor="t">
              <a:spAutoFit/>
            </a:bodyPr>
            <a:p>
              <a:pPr algn="ctr" eaLnBrk="0" hangingPunct="0"/>
              <a:r>
                <a:rPr lang="en-US" altLang="zh-CN" sz="4400" b="1" dirty="0">
                  <a:latin typeface="Calibri" panose="020F0502020204030204" pitchFamily="34" charset="0"/>
                  <a:ea typeface="宋体" panose="02010600030101010101" pitchFamily="2" charset="-122"/>
                </a:rPr>
                <a:t>Story</a:t>
              </a:r>
              <a:endParaRPr lang="zh-CN" altLang="en-US" sz="4400" b="1" dirty="0">
                <a:latin typeface="Calibri" panose="020F0502020204030204" pitchFamily="34" charset="0"/>
                <a:ea typeface="宋体" panose="02010600030101010101" pitchFamily="2" charset="-122"/>
              </a:endParaRPr>
            </a:p>
          </p:txBody>
        </p:sp>
      </p:grpSp>
      <p:grpSp>
        <p:nvGrpSpPr>
          <p:cNvPr id="12" name="组合 11"/>
          <p:cNvGrpSpPr/>
          <p:nvPr/>
        </p:nvGrpSpPr>
        <p:grpSpPr>
          <a:xfrm>
            <a:off x="3505835" y="2137410"/>
            <a:ext cx="5054600" cy="2952750"/>
            <a:chOff x="5620" y="3588"/>
            <a:chExt cx="7960" cy="4650"/>
          </a:xfrm>
        </p:grpSpPr>
        <p:cxnSp>
          <p:nvCxnSpPr>
            <p:cNvPr id="26" name="直接箭头连接符 25"/>
            <p:cNvCxnSpPr/>
            <p:nvPr/>
          </p:nvCxnSpPr>
          <p:spPr>
            <a:xfrm flipH="1">
              <a:off x="5620" y="6008"/>
              <a:ext cx="1475" cy="0"/>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7683" y="3588"/>
              <a:ext cx="5897" cy="4650"/>
              <a:chOff x="7683" y="3588"/>
              <a:chExt cx="5897" cy="4650"/>
            </a:xfrm>
          </p:grpSpPr>
          <p:cxnSp>
            <p:nvCxnSpPr>
              <p:cNvPr id="9" name="直接箭头连接符 8"/>
              <p:cNvCxnSpPr/>
              <p:nvPr/>
            </p:nvCxnSpPr>
            <p:spPr>
              <a:xfrm flipH="1" flipV="1">
                <a:off x="8110" y="3588"/>
                <a:ext cx="503" cy="975"/>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V="1">
                <a:off x="11075" y="3663"/>
                <a:ext cx="1030" cy="1060"/>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V="1">
                <a:off x="12120" y="6025"/>
                <a:ext cx="1460" cy="0"/>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11075" y="7263"/>
                <a:ext cx="1030" cy="975"/>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flipH="1">
                <a:off x="7683" y="7370"/>
                <a:ext cx="850" cy="868"/>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grpSp>
      </p:grpSp>
      <p:grpSp>
        <p:nvGrpSpPr>
          <p:cNvPr id="19" name="组合 18"/>
          <p:cNvGrpSpPr/>
          <p:nvPr/>
        </p:nvGrpSpPr>
        <p:grpSpPr>
          <a:xfrm>
            <a:off x="2416810" y="1350645"/>
            <a:ext cx="8387080" cy="4315460"/>
            <a:chOff x="3905" y="2570"/>
            <a:chExt cx="13208" cy="6796"/>
          </a:xfrm>
        </p:grpSpPr>
        <p:sp>
          <p:nvSpPr>
            <p:cNvPr id="20" name="TextBox 7"/>
            <p:cNvSpPr txBox="1"/>
            <p:nvPr/>
          </p:nvSpPr>
          <p:spPr>
            <a:xfrm>
              <a:off x="6655" y="2570"/>
              <a:ext cx="2800"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when</a:t>
              </a:r>
              <a:endParaRPr lang="en-US" altLang="zh-CN" sz="3600" b="1" dirty="0">
                <a:solidFill>
                  <a:srgbClr val="FF0000"/>
                </a:solidFill>
                <a:latin typeface="Calibri" panose="020F0502020204030204" pitchFamily="34" charset="0"/>
                <a:ea typeface="宋体" panose="02010600030101010101" pitchFamily="2" charset="-122"/>
              </a:endParaRPr>
            </a:p>
          </p:txBody>
        </p:sp>
        <p:sp>
          <p:nvSpPr>
            <p:cNvPr id="22" name="TextBox 8"/>
            <p:cNvSpPr txBox="1"/>
            <p:nvPr/>
          </p:nvSpPr>
          <p:spPr>
            <a:xfrm>
              <a:off x="11065" y="2685"/>
              <a:ext cx="3398"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where</a:t>
              </a:r>
              <a:endParaRPr lang="en-US" altLang="zh-CN" sz="3600" b="1" dirty="0">
                <a:solidFill>
                  <a:srgbClr val="FF0000"/>
                </a:solidFill>
                <a:latin typeface="Calibri" panose="020F0502020204030204" pitchFamily="34" charset="0"/>
                <a:ea typeface="宋体" panose="02010600030101010101" pitchFamily="2" charset="-122"/>
              </a:endParaRPr>
            </a:p>
          </p:txBody>
        </p:sp>
        <p:sp>
          <p:nvSpPr>
            <p:cNvPr id="23" name="TextBox 14"/>
            <p:cNvSpPr txBox="1"/>
            <p:nvPr/>
          </p:nvSpPr>
          <p:spPr>
            <a:xfrm>
              <a:off x="13715" y="5538"/>
              <a:ext cx="3398"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who</a:t>
              </a:r>
              <a:endParaRPr lang="en-US" altLang="zh-CN" sz="3600" b="1" dirty="0">
                <a:solidFill>
                  <a:srgbClr val="FF0000"/>
                </a:solidFill>
                <a:latin typeface="Calibri" panose="020F0502020204030204" pitchFamily="34" charset="0"/>
                <a:ea typeface="宋体" panose="02010600030101010101" pitchFamily="2" charset="-122"/>
              </a:endParaRPr>
            </a:p>
          </p:txBody>
        </p:sp>
        <p:sp>
          <p:nvSpPr>
            <p:cNvPr id="24" name="TextBox 19"/>
            <p:cNvSpPr txBox="1"/>
            <p:nvPr/>
          </p:nvSpPr>
          <p:spPr>
            <a:xfrm>
              <a:off x="11075" y="8350"/>
              <a:ext cx="3395"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what</a:t>
              </a:r>
              <a:endParaRPr lang="en-US" altLang="zh-CN" sz="3600" b="1" dirty="0">
                <a:solidFill>
                  <a:srgbClr val="FF0000"/>
                </a:solidFill>
                <a:latin typeface="Calibri" panose="020F0502020204030204" pitchFamily="34" charset="0"/>
                <a:ea typeface="宋体" panose="02010600030101010101" pitchFamily="2" charset="-122"/>
              </a:endParaRPr>
            </a:p>
          </p:txBody>
        </p:sp>
        <p:sp>
          <p:nvSpPr>
            <p:cNvPr id="25" name="TextBox 24"/>
            <p:cNvSpPr txBox="1"/>
            <p:nvPr/>
          </p:nvSpPr>
          <p:spPr>
            <a:xfrm>
              <a:off x="3905" y="5721"/>
              <a:ext cx="3398"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how</a:t>
              </a:r>
              <a:endParaRPr lang="en-US" altLang="zh-CN" sz="3600" b="1" dirty="0">
                <a:solidFill>
                  <a:srgbClr val="FF0000"/>
                </a:solidFill>
                <a:latin typeface="Calibri" panose="020F0502020204030204" pitchFamily="34" charset="0"/>
                <a:ea typeface="宋体" panose="02010600030101010101" pitchFamily="2" charset="-122"/>
              </a:endParaRPr>
            </a:p>
          </p:txBody>
        </p:sp>
        <p:sp>
          <p:nvSpPr>
            <p:cNvPr id="27" name="TextBox 8"/>
            <p:cNvSpPr txBox="1"/>
            <p:nvPr/>
          </p:nvSpPr>
          <p:spPr>
            <a:xfrm>
              <a:off x="6409" y="8350"/>
              <a:ext cx="3398" cy="1016"/>
            </a:xfrm>
            <a:prstGeom prst="rect">
              <a:avLst/>
            </a:prstGeom>
            <a:noFill/>
            <a:ln w="9525">
              <a:noFill/>
            </a:ln>
          </p:spPr>
          <p:txBody>
            <a:bodyPr anchor="t">
              <a:spAutoFit/>
            </a:bodyPr>
            <a:p>
              <a:pPr eaLnBrk="0" hangingPunct="0"/>
              <a:r>
                <a:rPr lang="en-US" altLang="zh-CN" sz="3600" b="1" dirty="0">
                  <a:solidFill>
                    <a:srgbClr val="FF0000"/>
                  </a:solidFill>
                  <a:latin typeface="Calibri" panose="020F0502020204030204" pitchFamily="34" charset="0"/>
                  <a:ea typeface="宋体" panose="02010600030101010101" pitchFamily="2" charset="-122"/>
                </a:rPr>
                <a:t>why</a:t>
              </a:r>
              <a:endParaRPr lang="en-US" altLang="zh-CN" sz="3600" b="1" dirty="0">
                <a:solidFill>
                  <a:srgbClr val="FF0000"/>
                </a:solidFill>
                <a:latin typeface="Calibri" panose="020F0502020204030204" pitchFamily="34" charset="0"/>
                <a:ea typeface="宋体" panose="02010600030101010101" pitchFamily="2" charset="-122"/>
              </a:endParaRPr>
            </a:p>
          </p:txBody>
        </p:sp>
      </p:grpSp>
      <p:sp>
        <p:nvSpPr>
          <p:cNvPr id="28" name="文本框 27"/>
          <p:cNvSpPr txBox="1"/>
          <p:nvPr/>
        </p:nvSpPr>
        <p:spPr>
          <a:xfrm>
            <a:off x="4225925" y="159385"/>
            <a:ext cx="6254750" cy="583565"/>
          </a:xfrm>
          <a:prstGeom prst="rect">
            <a:avLst/>
          </a:prstGeom>
          <a:noFill/>
        </p:spPr>
        <p:txBody>
          <a:bodyPr wrap="square" rtlCol="0">
            <a:spAutoFit/>
          </a:bodyPr>
          <a:p>
            <a:r>
              <a:rPr lang="en-US" altLang="zh-CN" sz="3200" b="1">
                <a:latin typeface="Franklin Gothic Demi Cond" panose="020B0706030402020204" charset="0"/>
                <a:cs typeface="Franklin Gothic Demi Cond" panose="020B0706030402020204" charset="0"/>
              </a:rPr>
              <a:t>Get the main idea</a:t>
            </a:r>
            <a:r>
              <a:rPr lang="en-US" altLang="zh-CN" sz="3200" b="1"/>
              <a:t> </a:t>
            </a:r>
            <a:r>
              <a:rPr lang="en-US" altLang="zh-CN" sz="2800" b="1"/>
              <a:t>(</a:t>
            </a:r>
            <a:r>
              <a:rPr lang="zh-CN" altLang="en-US" sz="2800" b="1"/>
              <a:t>把握故事梗概</a:t>
            </a:r>
            <a:r>
              <a:rPr lang="en-US" altLang="zh-CN" sz="2800" b="1"/>
              <a:t>)</a:t>
            </a:r>
            <a:r>
              <a:rPr lang="zh-CN" altLang="en-US" sz="3200" b="1"/>
              <a:t> </a:t>
            </a:r>
            <a:endParaRPr lang="en-US" altLang="zh-CN" sz="3200" b="1"/>
          </a:p>
        </p:txBody>
      </p:sp>
      <p:sp>
        <p:nvSpPr>
          <p:cNvPr id="30" name="矩形 29"/>
          <p:cNvSpPr>
            <a:spLocks noChangeArrowheads="1"/>
          </p:cNvSpPr>
          <p:nvPr/>
        </p:nvSpPr>
        <p:spPr bwMode="auto">
          <a:xfrm>
            <a:off x="148590" y="1442720"/>
            <a:ext cx="2437130" cy="460375"/>
          </a:xfrm>
          <a:prstGeom prst="rect">
            <a:avLst/>
          </a:prstGeom>
          <a:solidFill>
            <a:schemeClr val="accent5">
              <a:lumMod val="20000"/>
              <a:lumOff val="80000"/>
            </a:schemeClr>
          </a:solidFill>
          <a:ln w="9525">
            <a:noFill/>
            <a:miter lim="800000"/>
          </a:ln>
        </p:spPr>
        <p:txBody>
          <a:bodyPr wrap="square">
            <a:spAutoFit/>
          </a:bodyPr>
          <a:p>
            <a:r>
              <a:rPr lang="en-US" altLang="zh-CN" sz="2400" b="1">
                <a:latin typeface="微软雅黑" panose="020B0503020204020204" pitchFamily="34" charset="-122"/>
                <a:ea typeface="微软雅黑" panose="020B0503020204020204" pitchFamily="34" charset="-122"/>
              </a:rPr>
              <a:t>at Halloween</a:t>
            </a:r>
            <a:endParaRPr lang="en-US" altLang="zh-CN" sz="2400" b="1">
              <a:latin typeface="微软雅黑" panose="020B0503020204020204" pitchFamily="34" charset="-122"/>
              <a:ea typeface="微软雅黑" panose="020B0503020204020204" pitchFamily="34" charset="-122"/>
            </a:endParaRPr>
          </a:p>
        </p:txBody>
      </p:sp>
      <p:sp>
        <p:nvSpPr>
          <p:cNvPr id="31" name="矩形 30"/>
          <p:cNvSpPr>
            <a:spLocks noChangeArrowheads="1"/>
          </p:cNvSpPr>
          <p:nvPr/>
        </p:nvSpPr>
        <p:spPr bwMode="auto">
          <a:xfrm>
            <a:off x="9631680" y="1350645"/>
            <a:ext cx="2437130" cy="460375"/>
          </a:xfrm>
          <a:prstGeom prst="rect">
            <a:avLst/>
          </a:prstGeom>
          <a:solidFill>
            <a:schemeClr val="accent5">
              <a:lumMod val="20000"/>
              <a:lumOff val="80000"/>
            </a:schemeClr>
          </a:solidFill>
          <a:ln w="9525">
            <a:noFill/>
            <a:miter lim="800000"/>
          </a:ln>
        </p:spPr>
        <p:txBody>
          <a:bodyPr wrap="square">
            <a:spAutoFit/>
          </a:bodyPr>
          <a:p>
            <a:r>
              <a:rPr lang="en-US" altLang="zh-CN" sz="2400" b="1">
                <a:latin typeface="微软雅黑" panose="020B0503020204020204" pitchFamily="34" charset="-122"/>
                <a:ea typeface="微软雅黑" panose="020B0503020204020204" pitchFamily="34" charset="-122"/>
              </a:rPr>
              <a:t>in the kitchen</a:t>
            </a:r>
            <a:endParaRPr lang="en-US" altLang="zh-CN" sz="2400" b="1">
              <a:latin typeface="微软雅黑" panose="020B0503020204020204" pitchFamily="34" charset="-122"/>
              <a:ea typeface="微软雅黑" panose="020B0503020204020204" pitchFamily="34" charset="-122"/>
            </a:endParaRPr>
          </a:p>
        </p:txBody>
      </p:sp>
      <p:sp>
        <p:nvSpPr>
          <p:cNvPr id="32" name="矩形 31"/>
          <p:cNvSpPr>
            <a:spLocks noChangeArrowheads="1"/>
          </p:cNvSpPr>
          <p:nvPr/>
        </p:nvSpPr>
        <p:spPr bwMode="auto">
          <a:xfrm>
            <a:off x="9921875" y="3123565"/>
            <a:ext cx="1320800" cy="1568450"/>
          </a:xfrm>
          <a:prstGeom prst="rect">
            <a:avLst/>
          </a:prstGeom>
          <a:solidFill>
            <a:schemeClr val="accent5">
              <a:lumMod val="20000"/>
              <a:lumOff val="80000"/>
            </a:schemeClr>
          </a:solidFill>
          <a:ln w="9525">
            <a:noFill/>
            <a:miter lim="800000"/>
          </a:ln>
        </p:spPr>
        <p:txBody>
          <a:bodyPr wrap="square">
            <a:spAutoFit/>
          </a:bodyPr>
          <a:p>
            <a:r>
              <a:rPr lang="en-US" altLang="zh-CN" sz="2400" b="1">
                <a:latin typeface="微软雅黑" panose="020B0503020204020204" pitchFamily="34" charset="-122"/>
                <a:ea typeface="微软雅黑" panose="020B0503020204020204" pitchFamily="34" charset="-122"/>
              </a:rPr>
              <a:t>Jason</a:t>
            </a:r>
            <a:endParaRPr lang="en-US" altLang="zh-CN" sz="2400" b="1">
              <a:latin typeface="微软雅黑" panose="020B0503020204020204" pitchFamily="34" charset="-122"/>
              <a:ea typeface="微软雅黑" panose="020B0503020204020204" pitchFamily="34" charset="-122"/>
            </a:endParaRPr>
          </a:p>
          <a:p>
            <a:r>
              <a:rPr lang="en-US" altLang="zh-CN" sz="2400" b="1">
                <a:latin typeface="微软雅黑" panose="020B0503020204020204" pitchFamily="34" charset="-122"/>
                <a:ea typeface="微软雅黑" panose="020B0503020204020204" pitchFamily="34" charset="-122"/>
              </a:rPr>
              <a:t>dad</a:t>
            </a:r>
            <a:endParaRPr lang="en-US" altLang="zh-CN" sz="2400" b="1">
              <a:latin typeface="微软雅黑" panose="020B0503020204020204" pitchFamily="34" charset="-122"/>
              <a:ea typeface="微软雅黑" panose="020B0503020204020204" pitchFamily="34" charset="-122"/>
            </a:endParaRPr>
          </a:p>
          <a:p>
            <a:r>
              <a:rPr lang="en-US" altLang="zh-CN" sz="2400" b="1">
                <a:latin typeface="微软雅黑" panose="020B0503020204020204" pitchFamily="34" charset="-122"/>
                <a:ea typeface="微软雅黑" panose="020B0503020204020204" pitchFamily="34" charset="-122"/>
              </a:rPr>
              <a:t>mom</a:t>
            </a:r>
            <a:endParaRPr lang="en-US" altLang="zh-CN" sz="2400" b="1">
              <a:latin typeface="微软雅黑" panose="020B0503020204020204" pitchFamily="34" charset="-122"/>
              <a:ea typeface="微软雅黑" panose="020B0503020204020204" pitchFamily="34" charset="-122"/>
            </a:endParaRPr>
          </a:p>
          <a:p>
            <a:r>
              <a:rPr lang="en-US" altLang="zh-CN" sz="2400" b="1">
                <a:latin typeface="微软雅黑" panose="020B0503020204020204" pitchFamily="34" charset="-122"/>
                <a:ea typeface="微软雅黑" panose="020B0503020204020204" pitchFamily="34" charset="-122"/>
              </a:rPr>
              <a:t>I</a:t>
            </a:r>
            <a:endParaRPr lang="en-US" altLang="zh-CN" sz="2400" b="1">
              <a:latin typeface="微软雅黑" panose="020B0503020204020204" pitchFamily="34" charset="-122"/>
              <a:ea typeface="微软雅黑" panose="020B0503020204020204" pitchFamily="34" charset="-122"/>
            </a:endParaRPr>
          </a:p>
        </p:txBody>
      </p:sp>
      <p:sp>
        <p:nvSpPr>
          <p:cNvPr id="33" name="矩形 32"/>
          <p:cNvSpPr>
            <a:spLocks noChangeArrowheads="1"/>
          </p:cNvSpPr>
          <p:nvPr/>
        </p:nvSpPr>
        <p:spPr bwMode="auto">
          <a:xfrm>
            <a:off x="7987665" y="5781040"/>
            <a:ext cx="3475355" cy="829945"/>
          </a:xfrm>
          <a:prstGeom prst="rect">
            <a:avLst/>
          </a:prstGeom>
          <a:solidFill>
            <a:schemeClr val="accent5">
              <a:lumMod val="20000"/>
              <a:lumOff val="80000"/>
            </a:schemeClr>
          </a:solidFill>
          <a:ln w="9525">
            <a:noFill/>
            <a:miter lim="800000"/>
          </a:ln>
        </p:spPr>
        <p:txBody>
          <a:bodyPr wrap="square">
            <a:spAutoFit/>
          </a:bodyPr>
          <a:p>
            <a:r>
              <a:rPr lang="en-US" altLang="zh-CN" sz="2400" b="1">
                <a:latin typeface="微软雅黑" panose="020B0503020204020204" pitchFamily="34" charset="-122"/>
                <a:ea typeface="微软雅黑" panose="020B0503020204020204" pitchFamily="34" charset="-122"/>
              </a:rPr>
              <a:t>I got my head stuck in a pumpkin</a:t>
            </a:r>
            <a:endParaRPr lang="en-US" altLang="zh-CN" sz="2400" b="1">
              <a:latin typeface="微软雅黑" panose="020B0503020204020204" pitchFamily="34" charset="-122"/>
              <a:ea typeface="微软雅黑" panose="020B0503020204020204" pitchFamily="34" charset="-122"/>
            </a:endParaRPr>
          </a:p>
        </p:txBody>
      </p:sp>
      <p:sp>
        <p:nvSpPr>
          <p:cNvPr id="34" name="矩形 33"/>
          <p:cNvSpPr>
            <a:spLocks noChangeArrowheads="1"/>
          </p:cNvSpPr>
          <p:nvPr/>
        </p:nvSpPr>
        <p:spPr bwMode="auto">
          <a:xfrm>
            <a:off x="715010" y="5781040"/>
            <a:ext cx="4832985" cy="829945"/>
          </a:xfrm>
          <a:prstGeom prst="rect">
            <a:avLst/>
          </a:prstGeom>
          <a:solidFill>
            <a:schemeClr val="accent5">
              <a:lumMod val="20000"/>
              <a:lumOff val="80000"/>
            </a:schemeClr>
          </a:solidFill>
          <a:ln w="9525">
            <a:noFill/>
            <a:miter lim="800000"/>
          </a:ln>
        </p:spPr>
        <p:txBody>
          <a:bodyPr wrap="square">
            <a:spAutoFit/>
          </a:bodyPr>
          <a:p>
            <a:r>
              <a:rPr lang="en-US" altLang="zh-CN" sz="2400" b="1">
                <a:latin typeface="微软雅黑" panose="020B0503020204020204" pitchFamily="34" charset="-122"/>
                <a:ea typeface="微软雅黑" panose="020B0503020204020204" pitchFamily="34" charset="-122"/>
              </a:rPr>
              <a:t>to prove my point as a winner of the biggest pumpkin</a:t>
            </a:r>
            <a:endParaRPr lang="en-US" altLang="zh-CN" sz="2400" b="1">
              <a:latin typeface="微软雅黑" panose="020B0503020204020204" pitchFamily="34" charset="-122"/>
              <a:ea typeface="微软雅黑" panose="020B0503020204020204" pitchFamily="34" charset="-122"/>
            </a:endParaRPr>
          </a:p>
        </p:txBody>
      </p:sp>
      <p:sp>
        <p:nvSpPr>
          <p:cNvPr id="35" name="文本框 34"/>
          <p:cNvSpPr txBox="1"/>
          <p:nvPr/>
        </p:nvSpPr>
        <p:spPr>
          <a:xfrm>
            <a:off x="1562735" y="3235325"/>
            <a:ext cx="1022985" cy="1014730"/>
          </a:xfrm>
          <a:prstGeom prst="rect">
            <a:avLst/>
          </a:prstGeom>
          <a:noFill/>
        </p:spPr>
        <p:txBody>
          <a:bodyPr wrap="square" rtlCol="0">
            <a:spAutoFit/>
          </a:bodyPr>
          <a:p>
            <a:r>
              <a:rPr lang="en-US" altLang="zh-CN" sz="6000" b="1">
                <a:solidFill>
                  <a:srgbClr val="C00000"/>
                </a:solidFill>
              </a:rPr>
              <a:t>?</a:t>
            </a:r>
            <a:endParaRPr lang="en-US" altLang="zh-CN" sz="6000" b="1">
              <a:solidFill>
                <a:srgbClr val="C00000"/>
              </a:solidFill>
            </a:endParaRPr>
          </a:p>
        </p:txBody>
      </p:sp>
      <p:pic>
        <p:nvPicPr>
          <p:cNvPr id="3" name="题源新鲜出炉 _ 2021年1月浙江高考英语续写题源和相关视频">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2164715" y="1423670"/>
            <a:ext cx="7466965" cy="4185285"/>
          </a:xfrm>
          <a:prstGeom prst="rect">
            <a:avLst/>
          </a:prstGeom>
        </p:spPr>
      </p:pic>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ox(in)">
                                      <p:cBhvr>
                                        <p:cTn id="7" dur="20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2" nodeType="clickEffect">
                                  <p:stCondLst>
                                    <p:cond delay="0"/>
                                  </p:stCondLst>
                                  <p:childTnLst>
                                    <p:set>
                                      <p:cBhvr>
                                        <p:cTn id="11" dur="1" fill="hold">
                                          <p:stCondLst>
                                            <p:cond delay="0"/>
                                          </p:stCondLst>
                                        </p:cTn>
                                        <p:tgtEl>
                                          <p:spTgt spid="31">
                                            <p:txEl>
                                              <p:pRg st="4294967295" end="4294967295"/>
                                            </p:txEl>
                                          </p:spTgt>
                                        </p:tgtEl>
                                        <p:attrNameLst>
                                          <p:attrName>style.visibility</p:attrName>
                                        </p:attrNameLst>
                                      </p:cBhvr>
                                      <p:to>
                                        <p:strVal val="visible"/>
                                      </p:to>
                                    </p:set>
                                    <p:animEffect transition="in" filter="box(in)">
                                      <p:cBhvr>
                                        <p:cTn id="12" dur="2000"/>
                                        <p:tgtEl>
                                          <p:spTgt spid="31">
                                            <p:txEl>
                                              <p:pRg st="4294967295" end="429496729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2" nodeType="clickEffect">
                                  <p:stCondLst>
                                    <p:cond delay="0"/>
                                  </p:stCondLst>
                                  <p:childTnLst>
                                    <p:set>
                                      <p:cBhvr>
                                        <p:cTn id="16" dur="1" fill="hold">
                                          <p:stCondLst>
                                            <p:cond delay="0"/>
                                          </p:stCondLst>
                                        </p:cTn>
                                        <p:tgtEl>
                                          <p:spTgt spid="31">
                                            <p:txEl>
                                              <p:pRg st="0" end="0"/>
                                            </p:txEl>
                                          </p:spTgt>
                                        </p:tgtEl>
                                        <p:attrNameLst>
                                          <p:attrName>style.visibility</p:attrName>
                                        </p:attrNameLst>
                                      </p:cBhvr>
                                      <p:to>
                                        <p:strVal val="visible"/>
                                      </p:to>
                                    </p:set>
                                    <p:animEffect transition="in" filter="box(in)">
                                      <p:cBhvr>
                                        <p:cTn id="17" dur="2000"/>
                                        <p:tgtEl>
                                          <p:spTgt spid="3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box(in)">
                                      <p:cBhvr>
                                        <p:cTn id="22" dur="2000"/>
                                        <p:tgtEl>
                                          <p:spTgt spid="32"/>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ox(in)">
                                      <p:cBhvr>
                                        <p:cTn id="27" dur="2000"/>
                                        <p:tgtEl>
                                          <p:spTgt spid="34"/>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box(in)">
                                      <p:cBhvr>
                                        <p:cTn id="32" dur="20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box(in)">
                                      <p:cBhvr>
                                        <p:cTn id="37" dur="2000"/>
                                        <p:tgtEl>
                                          <p:spTgt spid="35"/>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xit" presetSubtype="32" fill="hold" nodeType="clickEffect">
                                  <p:stCondLst>
                                    <p:cond delay="0"/>
                                  </p:stCondLst>
                                  <p:childTnLst>
                                    <p:animEffect transition="out" filter="box(out)">
                                      <p:cBhvr>
                                        <p:cTn id="41" dur="2000"/>
                                        <p:tgtEl>
                                          <p:spTgt spid="19"/>
                                        </p:tgtEl>
                                      </p:cBhvr>
                                    </p:animEffect>
                                    <p:set>
                                      <p:cBhvr>
                                        <p:cTn id="42" dur="1" fill="hold">
                                          <p:stCondLst>
                                            <p:cond delay="1999"/>
                                          </p:stCondLst>
                                        </p:cTn>
                                        <p:tgtEl>
                                          <p:spTgt spid="1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box(in)">
                                      <p:cBhvr>
                                        <p:cTn id="4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48" fill="hold" display="1">
                  <p:stCondLst>
                    <p:cond delay="indefinite"/>
                  </p:stCondLst>
                  <p:endCondLst>
                    <p:cond evt="onNext">
                      <p:tgtEl>
                        <p:sldTgt/>
                      </p:tgtEl>
                    </p:cond>
                    <p:cond evt="onPrev">
                      <p:tgtEl>
                        <p:sldTgt/>
                      </p:tgtEl>
                    </p:cond>
                  </p:endCondLst>
                </p:cTn>
                <p:tgtEl>
                  <p:spTgt spid="3"/>
                </p:tgtEl>
              </p:cMediaNode>
            </p:video>
          </p:childTnLst>
        </p:cTn>
      </p:par>
    </p:tnLst>
    <p:bldLst>
      <p:bldP spid="35" grpId="0"/>
      <p:bldP spid="30" grpId="0" bldLvl="0" animBg="1"/>
      <p:bldP spid="31" grpId="2" bldLvl="0" uiExpand="1" build="allAtOnce"/>
      <p:bldP spid="32" grpId="0" bldLvl="0" animBg="1"/>
      <p:bldP spid="33" grpId="0" bldLvl="0" animBg="1"/>
      <p:bldP spid="34"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Number_1"/>
          <p:cNvSpPr/>
          <p:nvPr>
            <p:custDataLst>
              <p:tags r:id="rId1"/>
            </p:custDataLst>
          </p:nvPr>
        </p:nvSpPr>
        <p:spPr>
          <a:xfrm>
            <a:off x="346075" y="201930"/>
            <a:ext cx="3911600" cy="49847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Read the characters</a:t>
            </a:r>
            <a:endParaRPr 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文本框 2"/>
          <p:cNvSpPr txBox="1"/>
          <p:nvPr/>
        </p:nvSpPr>
        <p:spPr>
          <a:xfrm>
            <a:off x="1449705" y="1024890"/>
            <a:ext cx="1704340" cy="5015865"/>
          </a:xfrm>
          <a:prstGeom prst="rect">
            <a:avLst/>
          </a:prstGeom>
          <a:noFill/>
          <a:ln w="28575" cmpd="sng">
            <a:noFill/>
            <a:prstDash val="sysDot"/>
          </a:ln>
        </p:spPr>
        <p:txBody>
          <a:bodyPr wrap="square" rtlCol="0">
            <a:spAutoFit/>
          </a:bodyPr>
          <a:p>
            <a:r>
              <a:rPr lang="en-US" altLang="zh-CN" sz="3200" b="1">
                <a:latin typeface="Times New Roman" panose="02020603050405020304" pitchFamily="18" charset="0"/>
                <a:cs typeface="Times New Roman" panose="02020603050405020304" pitchFamily="18" charset="0"/>
              </a:rPr>
              <a:t>dad</a:t>
            </a:r>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r>
              <a:rPr lang="en-US" altLang="zh-CN" sz="3200" b="1">
                <a:latin typeface="Times New Roman" panose="02020603050405020304" pitchFamily="18" charset="0"/>
                <a:cs typeface="Times New Roman" panose="02020603050405020304" pitchFamily="18" charset="0"/>
              </a:rPr>
              <a:t>I</a:t>
            </a:r>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r>
              <a:rPr lang="en-US" altLang="zh-CN" sz="3200" b="1">
                <a:latin typeface="Times New Roman" panose="02020603050405020304" pitchFamily="18" charset="0"/>
                <a:cs typeface="Times New Roman" panose="02020603050405020304" pitchFamily="18" charset="0"/>
              </a:rPr>
              <a:t>Jason</a:t>
            </a:r>
            <a:endParaRPr lang="en-US" altLang="zh-CN" sz="3200" b="1">
              <a:latin typeface="Times New Roman" panose="02020603050405020304" pitchFamily="18" charset="0"/>
              <a:cs typeface="Times New Roman" panose="02020603050405020304" pitchFamily="18" charset="0"/>
            </a:endParaRPr>
          </a:p>
          <a:p>
            <a:endParaRPr lang="en-US" altLang="zh-CN" sz="3200" b="1">
              <a:latin typeface="Times New Roman" panose="02020603050405020304" pitchFamily="18" charset="0"/>
              <a:cs typeface="Times New Roman" panose="02020603050405020304" pitchFamily="18" charset="0"/>
            </a:endParaRPr>
          </a:p>
          <a:p>
            <a:r>
              <a:rPr lang="en-US" altLang="zh-CN" sz="3200" b="1">
                <a:latin typeface="Times New Roman" panose="02020603050405020304" pitchFamily="18" charset="0"/>
                <a:cs typeface="Times New Roman" panose="02020603050405020304" pitchFamily="18" charset="0"/>
              </a:rPr>
              <a:t>mom</a:t>
            </a:r>
            <a:endParaRPr lang="en-US" altLang="zh-CN" sz="3200" b="1">
              <a:latin typeface="Times New Roman" panose="02020603050405020304" pitchFamily="18" charset="0"/>
              <a:cs typeface="Times New Roman" panose="02020603050405020304" pitchFamily="18" charset="0"/>
            </a:endParaRPr>
          </a:p>
        </p:txBody>
      </p:sp>
      <p:sp>
        <p:nvSpPr>
          <p:cNvPr id="4" name="文本框 3"/>
          <p:cNvSpPr txBox="1"/>
          <p:nvPr/>
        </p:nvSpPr>
        <p:spPr>
          <a:xfrm>
            <a:off x="3252470" y="1119505"/>
            <a:ext cx="5687060" cy="865505"/>
          </a:xfrm>
          <a:prstGeom prst="rect">
            <a:avLst/>
          </a:prstGeom>
          <a:noFill/>
          <a:ln w="28575" cmpd="sng">
            <a:solidFill>
              <a:schemeClr val="accent1">
                <a:shade val="50000"/>
              </a:schemeClr>
            </a:solidFill>
            <a:prstDash val="sysDot"/>
          </a:ln>
        </p:spPr>
        <p:txBody>
          <a:bodyPr wrap="square" rtlCol="0">
            <a:spAutoFit/>
          </a:bodyPr>
          <a:p>
            <a:pPr marL="285750" indent="-285750">
              <a:lnSpc>
                <a:spcPct val="90000"/>
              </a:lnSpc>
              <a:buFont typeface="Wingdings" panose="05000000000000000000" charset="0"/>
              <a:buChar char="l"/>
            </a:pPr>
            <a:r>
              <a:rPr lang="en-US" altLang="zh-CN" sz="2800">
                <a:solidFill>
                  <a:schemeClr val="tx1"/>
                </a:solidFill>
                <a:latin typeface="Times New Roman" panose="02020603050405020304" pitchFamily="18" charset="0"/>
                <a:cs typeface="Times New Roman" panose="02020603050405020304" pitchFamily="18" charset="0"/>
              </a:rPr>
              <a:t>makes it a rule to bring home</a:t>
            </a:r>
            <a:r>
              <a:rPr lang="en-US" altLang="zh-CN" sz="2800">
                <a:solidFill>
                  <a:srgbClr val="FF0000"/>
                </a:solidFill>
                <a:latin typeface="Times New Roman" panose="02020603050405020304" pitchFamily="18" charset="0"/>
                <a:cs typeface="Times New Roman" panose="02020603050405020304" pitchFamily="18" charset="0"/>
              </a:rPr>
              <a:t> the biggest pumpkin </a:t>
            </a:r>
            <a:r>
              <a:rPr lang="en-US" altLang="zh-CN" sz="2800">
                <a:solidFill>
                  <a:schemeClr val="tx1"/>
                </a:solidFill>
                <a:latin typeface="Times New Roman" panose="02020603050405020304" pitchFamily="18" charset="0"/>
                <a:cs typeface="Times New Roman" panose="02020603050405020304" pitchFamily="18" charset="0"/>
              </a:rPr>
              <a:t>at Halloween.</a:t>
            </a:r>
            <a:endParaRPr lang="en-US" altLang="zh-CN" sz="2800">
              <a:solidFill>
                <a:schemeClr val="tx1"/>
              </a:solidFill>
              <a:latin typeface="Times New Roman" panose="02020603050405020304" pitchFamily="18" charset="0"/>
              <a:cs typeface="Times New Roman" panose="02020603050405020304" pitchFamily="18" charset="0"/>
            </a:endParaRPr>
          </a:p>
        </p:txBody>
      </p:sp>
      <p:sp>
        <p:nvSpPr>
          <p:cNvPr id="2" name="文本框 1"/>
          <p:cNvSpPr txBox="1"/>
          <p:nvPr/>
        </p:nvSpPr>
        <p:spPr>
          <a:xfrm>
            <a:off x="4258310" y="201930"/>
            <a:ext cx="7626985" cy="583565"/>
          </a:xfrm>
          <a:prstGeom prst="rect">
            <a:avLst/>
          </a:prstGeom>
          <a:noFill/>
        </p:spPr>
        <p:txBody>
          <a:bodyPr wrap="square" rtlCol="0">
            <a:spAutoFit/>
          </a:bodyPr>
          <a:p>
            <a:r>
              <a:rPr lang="en-US" altLang="zh-CN" sz="3200" b="1">
                <a:latin typeface="Franklin Gothic Demi Cond" panose="020B0706030402020204" charset="0"/>
                <a:cs typeface="Franklin Gothic Demi Cond" panose="020B0706030402020204" charset="0"/>
              </a:rPr>
              <a:t> Know the main characters</a:t>
            </a:r>
            <a:r>
              <a:rPr lang="en-US" altLang="zh-CN" sz="3200" b="1"/>
              <a:t> </a:t>
            </a:r>
            <a:r>
              <a:rPr lang="zh-CN" altLang="en-US" sz="2800" b="1"/>
              <a:t>(明确主要人物)</a:t>
            </a:r>
            <a:endParaRPr lang="zh-CN" altLang="en-US" sz="2800" b="1"/>
          </a:p>
        </p:txBody>
      </p:sp>
      <p:sp>
        <p:nvSpPr>
          <p:cNvPr id="5" name="文本框 4"/>
          <p:cNvSpPr txBox="1"/>
          <p:nvPr/>
        </p:nvSpPr>
        <p:spPr>
          <a:xfrm>
            <a:off x="3252470" y="2300605"/>
            <a:ext cx="5687060" cy="1640205"/>
          </a:xfrm>
          <a:prstGeom prst="rect">
            <a:avLst/>
          </a:prstGeom>
          <a:noFill/>
          <a:ln w="28575" cmpd="sng">
            <a:solidFill>
              <a:schemeClr val="accent1">
                <a:shade val="50000"/>
              </a:schemeClr>
            </a:solidFill>
            <a:prstDash val="sysDot"/>
          </a:ln>
        </p:spPr>
        <p:txBody>
          <a:bodyPr wrap="square" rtlCol="0">
            <a:spAutoFit/>
          </a:bodyPr>
          <a:p>
            <a:pPr marL="285750" indent="-285750">
              <a:lnSpc>
                <a:spcPct val="90000"/>
              </a:lnSpc>
              <a:buFont typeface="Wingdings" panose="05000000000000000000" charset="0"/>
              <a:buChar char="l"/>
            </a:pPr>
            <a:r>
              <a:rPr lang="en-US" altLang="zh-CN" sz="2800">
                <a:solidFill>
                  <a:schemeClr val="tx1"/>
                </a:solidFill>
                <a:latin typeface="Times New Roman" panose="02020603050405020304" pitchFamily="18" charset="0"/>
                <a:cs typeface="Times New Roman" panose="02020603050405020304" pitchFamily="18" charset="0"/>
              </a:rPr>
              <a:t>the </a:t>
            </a:r>
            <a:r>
              <a:rPr lang="en-US" altLang="zh-CN" sz="2800">
                <a:solidFill>
                  <a:srgbClr val="FF0000"/>
                </a:solidFill>
                <a:latin typeface="Times New Roman" panose="02020603050405020304" pitchFamily="18" charset="0"/>
                <a:cs typeface="Times New Roman" panose="02020603050405020304" pitchFamily="18" charset="0"/>
              </a:rPr>
              <a:t>eldest</a:t>
            </a:r>
            <a:r>
              <a:rPr lang="en-US" altLang="zh-CN" sz="2800">
                <a:solidFill>
                  <a:schemeClr val="tx1"/>
                </a:solidFill>
                <a:latin typeface="Times New Roman" panose="02020603050405020304" pitchFamily="18" charset="0"/>
                <a:cs typeface="Times New Roman" panose="02020603050405020304" pitchFamily="18" charset="0"/>
              </a:rPr>
              <a:t> child</a:t>
            </a:r>
            <a:endParaRPr lang="en-US" altLang="zh-CN" sz="2800">
              <a:solidFill>
                <a:schemeClr val="tx1"/>
              </a:solidFill>
              <a:latin typeface="Times New Roman" panose="02020603050405020304" pitchFamily="18" charset="0"/>
              <a:cs typeface="Times New Roman" panose="02020603050405020304" pitchFamily="18" charset="0"/>
            </a:endParaRPr>
          </a:p>
          <a:p>
            <a:pPr marL="285750" indent="-285750">
              <a:lnSpc>
                <a:spcPct val="90000"/>
              </a:lnSpc>
              <a:buFont typeface="Wingdings" panose="05000000000000000000" charset="0"/>
              <a:buChar char="l"/>
            </a:pPr>
            <a:r>
              <a:rPr lang="en-US" altLang="zh-CN" sz="2800">
                <a:solidFill>
                  <a:schemeClr val="tx1"/>
                </a:solidFill>
                <a:latin typeface="Times New Roman" panose="02020603050405020304" pitchFamily="18" charset="0"/>
                <a:cs typeface="Times New Roman" panose="02020603050405020304" pitchFamily="18" charset="0"/>
              </a:rPr>
              <a:t>have an </a:t>
            </a:r>
            <a:r>
              <a:rPr lang="en-US" altLang="zh-CN" sz="2800">
                <a:solidFill>
                  <a:srgbClr val="FF0000"/>
                </a:solidFill>
                <a:latin typeface="Times New Roman" panose="02020603050405020304" pitchFamily="18" charset="0"/>
                <a:cs typeface="Times New Roman" panose="02020603050405020304" pitchFamily="18" charset="0"/>
              </a:rPr>
              <a:t>advantage</a:t>
            </a:r>
            <a:r>
              <a:rPr lang="en-US" altLang="zh-CN" sz="2800">
                <a:solidFill>
                  <a:schemeClr val="tx1"/>
                </a:solidFill>
                <a:latin typeface="Times New Roman" panose="02020603050405020304" pitchFamily="18" charset="0"/>
                <a:cs typeface="Times New Roman" panose="02020603050405020304" pitchFamily="18" charset="0"/>
              </a:rPr>
              <a:t>--I carried an 85-pounder back last year</a:t>
            </a:r>
            <a:endParaRPr lang="en-US" altLang="zh-CN" sz="2800">
              <a:solidFill>
                <a:schemeClr val="tx1"/>
              </a:solidFill>
              <a:latin typeface="Times New Roman" panose="02020603050405020304" pitchFamily="18" charset="0"/>
              <a:cs typeface="Times New Roman" panose="02020603050405020304" pitchFamily="18" charset="0"/>
            </a:endParaRPr>
          </a:p>
          <a:p>
            <a:pPr marL="285750" indent="-285750">
              <a:lnSpc>
                <a:spcPct val="90000"/>
              </a:lnSpc>
              <a:buFont typeface="Wingdings" panose="05000000000000000000" charset="0"/>
              <a:buChar char="l"/>
            </a:pPr>
            <a:r>
              <a:rPr lang="en-US" altLang="zh-CN" sz="2800">
                <a:solidFill>
                  <a:srgbClr val="FF0000"/>
                </a:solidFill>
                <a:latin typeface="Times New Roman" panose="02020603050405020304" pitchFamily="18" charset="0"/>
                <a:cs typeface="Times New Roman" panose="02020603050405020304" pitchFamily="18" charset="0"/>
              </a:rPr>
              <a:t>unwilling</a:t>
            </a:r>
            <a:r>
              <a:rPr lang="en-US" altLang="zh-CN" sz="2800">
                <a:solidFill>
                  <a:schemeClr val="tx1"/>
                </a:solidFill>
                <a:latin typeface="Times New Roman" panose="02020603050405020304" pitchFamily="18" charset="0"/>
                <a:cs typeface="Times New Roman" panose="02020603050405020304" pitchFamily="18" charset="0"/>
              </a:rPr>
              <a:t> to quit</a:t>
            </a:r>
            <a:endParaRPr lang="en-US" altLang="zh-CN" sz="2800">
              <a:solidFill>
                <a:schemeClr val="tx1"/>
              </a:solidFill>
              <a:latin typeface="Times New Roman" panose="02020603050405020304" pitchFamily="18" charset="0"/>
              <a:cs typeface="Times New Roman" panose="02020603050405020304" pitchFamily="18" charset="0"/>
            </a:endParaRPr>
          </a:p>
        </p:txBody>
      </p:sp>
      <p:pic>
        <p:nvPicPr>
          <p:cNvPr id="7" name="图片 6"/>
          <p:cNvPicPr>
            <a:picLocks noChangeAspect="1"/>
          </p:cNvPicPr>
          <p:nvPr/>
        </p:nvPicPr>
        <p:blipFill>
          <a:blip r:embed="rId2"/>
          <a:srcRect l="23218" r="30609"/>
          <a:stretch>
            <a:fillRect/>
          </a:stretch>
        </p:blipFill>
        <p:spPr>
          <a:xfrm>
            <a:off x="9643745" y="2177415"/>
            <a:ext cx="2241550" cy="2710815"/>
          </a:xfrm>
          <a:prstGeom prst="ellipse">
            <a:avLst/>
          </a:prstGeom>
        </p:spPr>
      </p:pic>
      <p:sp>
        <p:nvSpPr>
          <p:cNvPr id="9" name="文本框 8"/>
          <p:cNvSpPr txBox="1"/>
          <p:nvPr/>
        </p:nvSpPr>
        <p:spPr>
          <a:xfrm>
            <a:off x="3252470" y="4599305"/>
            <a:ext cx="5687060" cy="478155"/>
          </a:xfrm>
          <a:prstGeom prst="rect">
            <a:avLst/>
          </a:prstGeom>
          <a:noFill/>
          <a:ln w="28575" cmpd="sng">
            <a:solidFill>
              <a:schemeClr val="accent1">
                <a:shade val="50000"/>
              </a:schemeClr>
            </a:solidFill>
            <a:prstDash val="sysDot"/>
          </a:ln>
        </p:spPr>
        <p:txBody>
          <a:bodyPr wrap="square" rtlCol="0">
            <a:spAutoFit/>
          </a:bodyPr>
          <a:p>
            <a:pPr marL="285750" indent="-285750">
              <a:lnSpc>
                <a:spcPct val="90000"/>
              </a:lnSpc>
              <a:buFont typeface="Wingdings" panose="05000000000000000000" charset="0"/>
              <a:buChar char="l"/>
            </a:pPr>
            <a:r>
              <a:rPr lang="en-US" altLang="zh-CN" sz="2800">
                <a:solidFill>
                  <a:schemeClr val="tx1"/>
                </a:solidFill>
                <a:latin typeface="Times New Roman" panose="02020603050405020304" pitchFamily="18" charset="0"/>
                <a:cs typeface="Times New Roman" panose="02020603050405020304" pitchFamily="18" charset="0"/>
              </a:rPr>
              <a:t>my 14-year-old brother</a:t>
            </a:r>
            <a:endParaRPr lang="en-US" altLang="zh-CN" sz="2800">
              <a:solidFill>
                <a:schemeClr val="tx1"/>
              </a:solidFill>
              <a:latin typeface="Times New Roman" panose="02020603050405020304" pitchFamily="18" charset="0"/>
              <a:cs typeface="Times New Roman" panose="02020603050405020304" pitchFamily="18" charset="0"/>
            </a:endParaRPr>
          </a:p>
        </p:txBody>
      </p:sp>
      <p:sp>
        <p:nvSpPr>
          <p:cNvPr id="10" name="文本框 9"/>
          <p:cNvSpPr txBox="1"/>
          <p:nvPr/>
        </p:nvSpPr>
        <p:spPr>
          <a:xfrm>
            <a:off x="3252470" y="5448300"/>
            <a:ext cx="5687060" cy="478155"/>
          </a:xfrm>
          <a:prstGeom prst="rect">
            <a:avLst/>
          </a:prstGeom>
          <a:noFill/>
          <a:ln w="28575" cmpd="sng">
            <a:solidFill>
              <a:schemeClr val="accent1">
                <a:shade val="50000"/>
              </a:schemeClr>
            </a:solidFill>
            <a:prstDash val="sysDot"/>
          </a:ln>
        </p:spPr>
        <p:txBody>
          <a:bodyPr wrap="square" rtlCol="0">
            <a:spAutoFit/>
          </a:bodyPr>
          <a:p>
            <a:pPr marL="285750" indent="-285750">
              <a:lnSpc>
                <a:spcPct val="90000"/>
              </a:lnSpc>
              <a:buFont typeface="Wingdings" panose="05000000000000000000" charset="0"/>
              <a:buChar char="l"/>
            </a:pPr>
            <a:r>
              <a:rPr lang="en-US" altLang="zh-CN" sz="2800">
                <a:solidFill>
                  <a:schemeClr val="tx1"/>
                </a:solidFill>
                <a:latin typeface="Times New Roman" panose="02020603050405020304" pitchFamily="18" charset="0"/>
                <a:cs typeface="Times New Roman" panose="02020603050405020304" pitchFamily="18" charset="0"/>
              </a:rPr>
              <a:t>filming the annual event</a:t>
            </a:r>
            <a:endParaRPr lang="en-US" altLang="zh-CN" sz="28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9" grpId="0" bldLvl="0" animBg="1"/>
      <p:bldP spid="10"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27381" y="3847620"/>
            <a:ext cx="1824203" cy="134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2351584" y="3356992"/>
            <a:ext cx="576064" cy="4906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927648" y="3356992"/>
            <a:ext cx="96011" cy="14401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3023659" y="3068960"/>
            <a:ext cx="480053" cy="4010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3503712" y="3068961"/>
            <a:ext cx="192021" cy="20051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3695733" y="2060849"/>
            <a:ext cx="1536171" cy="12086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231904" y="2060849"/>
            <a:ext cx="2112235" cy="178677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7344139" y="3861048"/>
            <a:ext cx="192021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6762751" y="2188109"/>
            <a:ext cx="4229100" cy="1568450"/>
          </a:xfrm>
          <a:prstGeom prst="rect">
            <a:avLst/>
          </a:prstGeom>
          <a:noFill/>
        </p:spPr>
        <p:txBody>
          <a:bodyPr wrap="square" rtlCol="0">
            <a:spAutoFit/>
          </a:bodyPr>
          <a:lstStyle/>
          <a:p>
            <a:pPr algn="ctr"/>
            <a:r>
              <a:rPr lang="en-US" altLang="zh-CN" sz="2400" b="1" dirty="0" smtClean="0"/>
              <a:t>Falling  Action</a:t>
            </a:r>
            <a:endParaRPr lang="en-US" altLang="zh-CN" sz="2400" b="1" dirty="0" smtClean="0"/>
          </a:p>
          <a:p>
            <a:r>
              <a:rPr lang="en-US" altLang="zh-CN" sz="2400" dirty="0"/>
              <a:t> </a:t>
            </a:r>
            <a:r>
              <a:rPr lang="en-US" altLang="zh-CN" sz="2400" dirty="0" smtClean="0"/>
              <a:t>Para1: </a:t>
            </a:r>
            <a:r>
              <a:rPr lang="en-US" altLang="zh-CN" sz="2400" dirty="0">
                <a:solidFill>
                  <a:srgbClr val="00B050"/>
                </a:solidFill>
              </a:rPr>
              <a:t>I was stuck for five or six minutes though it felt much longer.</a:t>
            </a:r>
            <a:endParaRPr lang="zh-CN" altLang="en-US" sz="2400" dirty="0">
              <a:solidFill>
                <a:srgbClr val="00B050"/>
              </a:solidFill>
            </a:endParaRPr>
          </a:p>
        </p:txBody>
      </p:sp>
      <p:sp>
        <p:nvSpPr>
          <p:cNvPr id="20" name="TextBox 19"/>
          <p:cNvSpPr txBox="1"/>
          <p:nvPr/>
        </p:nvSpPr>
        <p:spPr>
          <a:xfrm>
            <a:off x="863419" y="2114854"/>
            <a:ext cx="3552395" cy="1568450"/>
          </a:xfrm>
          <a:prstGeom prst="rect">
            <a:avLst/>
          </a:prstGeom>
          <a:noFill/>
        </p:spPr>
        <p:txBody>
          <a:bodyPr wrap="square" rtlCol="0">
            <a:spAutoFit/>
          </a:bodyPr>
          <a:lstStyle/>
          <a:p>
            <a:pPr algn="ctr"/>
            <a:r>
              <a:rPr lang="en-US" altLang="zh-CN" sz="2400" b="1" dirty="0" smtClean="0"/>
              <a:t>Rising Action para3</a:t>
            </a:r>
            <a:endParaRPr lang="en-US" altLang="zh-CN" sz="2400" b="1" dirty="0" smtClean="0"/>
          </a:p>
          <a:p>
            <a:r>
              <a:rPr lang="en-US" altLang="zh-CN" sz="2400" dirty="0"/>
              <a:t> </a:t>
            </a:r>
            <a:r>
              <a:rPr lang="en-US" altLang="zh-CN" sz="2400" dirty="0" smtClean="0">
                <a:solidFill>
                  <a:srgbClr val="00B050"/>
                </a:solidFill>
              </a:rPr>
              <a:t>I managed to put my head into the hollow pumpkin, feeling proud.</a:t>
            </a:r>
            <a:endParaRPr lang="zh-CN" altLang="en-US" sz="2400" dirty="0">
              <a:solidFill>
                <a:srgbClr val="00B050"/>
              </a:solidFill>
            </a:endParaRPr>
          </a:p>
        </p:txBody>
      </p:sp>
      <p:sp>
        <p:nvSpPr>
          <p:cNvPr id="21" name="TextBox 20"/>
          <p:cNvSpPr txBox="1"/>
          <p:nvPr/>
        </p:nvSpPr>
        <p:spPr>
          <a:xfrm>
            <a:off x="3793802" y="1015302"/>
            <a:ext cx="4101153" cy="1568450"/>
          </a:xfrm>
          <a:prstGeom prst="rect">
            <a:avLst/>
          </a:prstGeom>
          <a:noFill/>
        </p:spPr>
        <p:txBody>
          <a:bodyPr wrap="square" rtlCol="0">
            <a:spAutoFit/>
          </a:bodyPr>
          <a:lstStyle/>
          <a:p>
            <a:pPr algn="ctr"/>
            <a:r>
              <a:rPr lang="en-US" altLang="zh-CN" sz="2400" b="1" dirty="0" smtClean="0"/>
              <a:t>Climax para4</a:t>
            </a:r>
            <a:endParaRPr lang="en-US" altLang="zh-CN" sz="2400" b="1" dirty="0" smtClean="0"/>
          </a:p>
          <a:p>
            <a:r>
              <a:rPr lang="en-US" altLang="zh-CN" sz="2400" dirty="0" smtClean="0">
                <a:solidFill>
                  <a:srgbClr val="00B050"/>
                </a:solidFill>
              </a:rPr>
              <a:t>I failed to get my head out of the pumpkin after several failed attempts.</a:t>
            </a:r>
            <a:endParaRPr lang="zh-CN" altLang="en-US" sz="2400" dirty="0">
              <a:solidFill>
                <a:srgbClr val="00B050"/>
              </a:solidFill>
            </a:endParaRPr>
          </a:p>
        </p:txBody>
      </p:sp>
      <p:sp>
        <p:nvSpPr>
          <p:cNvPr id="22" name="TextBox 21"/>
          <p:cNvSpPr txBox="1"/>
          <p:nvPr/>
        </p:nvSpPr>
        <p:spPr>
          <a:xfrm>
            <a:off x="143339" y="4005065"/>
            <a:ext cx="3552395" cy="1938020"/>
          </a:xfrm>
          <a:prstGeom prst="rect">
            <a:avLst/>
          </a:prstGeom>
          <a:noFill/>
        </p:spPr>
        <p:txBody>
          <a:bodyPr wrap="square" rtlCol="0">
            <a:spAutoFit/>
          </a:bodyPr>
          <a:lstStyle/>
          <a:p>
            <a:r>
              <a:rPr lang="en-US" altLang="zh-CN" sz="2400" b="1" dirty="0" smtClean="0"/>
              <a:t>Background/Beginning</a:t>
            </a:r>
            <a:endParaRPr lang="en-US" altLang="zh-CN" sz="2400" b="1" dirty="0" smtClean="0"/>
          </a:p>
          <a:p>
            <a:r>
              <a:rPr lang="en-US" altLang="zh-CN" sz="2400" b="1" dirty="0" smtClean="0"/>
              <a:t>para1-2</a:t>
            </a:r>
            <a:endParaRPr lang="en-US" altLang="zh-CN" sz="2400" b="1" dirty="0" smtClean="0"/>
          </a:p>
          <a:p>
            <a:r>
              <a:rPr lang="en-US" altLang="zh-CN" sz="2400" dirty="0"/>
              <a:t> </a:t>
            </a:r>
            <a:r>
              <a:rPr lang="en-US" altLang="zh-CN" sz="2400" dirty="0" smtClean="0">
                <a:solidFill>
                  <a:srgbClr val="00B050"/>
                </a:solidFill>
              </a:rPr>
              <a:t>We seek out the biggest pumpkin for the Halloween every year.</a:t>
            </a:r>
            <a:endParaRPr lang="zh-CN" altLang="en-US" sz="2400" dirty="0">
              <a:solidFill>
                <a:srgbClr val="00B050"/>
              </a:solidFill>
            </a:endParaRPr>
          </a:p>
        </p:txBody>
      </p:sp>
      <p:sp>
        <p:nvSpPr>
          <p:cNvPr id="23" name="TextBox 22"/>
          <p:cNvSpPr txBox="1"/>
          <p:nvPr/>
        </p:nvSpPr>
        <p:spPr>
          <a:xfrm>
            <a:off x="7306005" y="3933057"/>
            <a:ext cx="3552395" cy="1938020"/>
          </a:xfrm>
          <a:prstGeom prst="rect">
            <a:avLst/>
          </a:prstGeom>
          <a:noFill/>
        </p:spPr>
        <p:txBody>
          <a:bodyPr wrap="square" rtlCol="0">
            <a:spAutoFit/>
          </a:bodyPr>
          <a:lstStyle/>
          <a:p>
            <a:pPr algn="ctr"/>
            <a:r>
              <a:rPr lang="en-US" altLang="zh-CN" sz="2400" b="1" dirty="0" smtClean="0"/>
              <a:t>Resolution</a:t>
            </a:r>
            <a:endParaRPr lang="en-US" altLang="zh-CN" sz="2400" b="1" dirty="0" smtClean="0"/>
          </a:p>
          <a:p>
            <a:r>
              <a:rPr lang="en-US" altLang="zh-CN" sz="2400" dirty="0" smtClean="0"/>
              <a:t> Para2: </a:t>
            </a:r>
            <a:r>
              <a:rPr lang="en-US" altLang="zh-CN" sz="2400" dirty="0">
                <a:solidFill>
                  <a:srgbClr val="00B050"/>
                </a:solidFill>
              </a:rPr>
              <a:t>That video was posted online the Monday before </a:t>
            </a:r>
            <a:r>
              <a:rPr lang="en-US" altLang="zh-CN" sz="2400" dirty="0" smtClean="0">
                <a:solidFill>
                  <a:srgbClr val="00B050"/>
                </a:solidFill>
              </a:rPr>
              <a:t>Halloween</a:t>
            </a:r>
            <a:endParaRPr lang="zh-CN" altLang="en-US" sz="2400" dirty="0">
              <a:solidFill>
                <a:srgbClr val="00B050"/>
              </a:solidFill>
            </a:endParaRPr>
          </a:p>
        </p:txBody>
      </p:sp>
      <p:sp>
        <p:nvSpPr>
          <p:cNvPr id="25" name="TextBox 24"/>
          <p:cNvSpPr txBox="1"/>
          <p:nvPr/>
        </p:nvSpPr>
        <p:spPr>
          <a:xfrm>
            <a:off x="3367442" y="5730593"/>
            <a:ext cx="6096677" cy="584775"/>
          </a:xfrm>
          <a:prstGeom prst="rect">
            <a:avLst/>
          </a:prstGeom>
          <a:noFill/>
        </p:spPr>
        <p:txBody>
          <a:bodyPr wrap="square" rtlCol="0">
            <a:spAutoFit/>
          </a:bodyPr>
          <a:lstStyle/>
          <a:p>
            <a:r>
              <a:rPr lang="en-US" altLang="zh-CN" sz="3200" b="1" dirty="0" smtClean="0">
                <a:solidFill>
                  <a:srgbClr val="0000FF"/>
                </a:solidFill>
              </a:rPr>
              <a:t>Story Mountain</a:t>
            </a:r>
            <a:r>
              <a:rPr lang="zh-CN" altLang="en-US" sz="3200" b="1" dirty="0" smtClean="0">
                <a:solidFill>
                  <a:srgbClr val="0000FF"/>
                </a:solidFill>
              </a:rPr>
              <a:t>故事山</a:t>
            </a:r>
            <a:endParaRPr lang="zh-CN" altLang="en-US" sz="2800" dirty="0">
              <a:solidFill>
                <a:srgbClr val="0000FF"/>
              </a:solidFill>
            </a:endParaRPr>
          </a:p>
        </p:txBody>
      </p:sp>
      <p:sp>
        <p:nvSpPr>
          <p:cNvPr id="17" name="TextBox 16"/>
          <p:cNvSpPr txBox="1"/>
          <p:nvPr/>
        </p:nvSpPr>
        <p:spPr>
          <a:xfrm>
            <a:off x="109182" y="117693"/>
            <a:ext cx="12082818" cy="1077218"/>
          </a:xfrm>
          <a:prstGeom prst="rect">
            <a:avLst/>
          </a:prstGeom>
          <a:noFill/>
        </p:spPr>
        <p:txBody>
          <a:bodyPr wrap="square" rtlCol="0">
            <a:spAutoFit/>
          </a:bodyPr>
          <a:lstStyle/>
          <a:p>
            <a:pPr lvl="0" defTabSz="914400"/>
            <a:r>
              <a:rPr lang="zh-CN" altLang="en-US" sz="32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文本</a:t>
            </a:r>
            <a:r>
              <a:rPr lang="zh-CN" altLang="en-US"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理解</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lvl="0" defTabSz="914400"/>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en-US" altLang="zh-CN" sz="32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2" name="TextBox 1"/>
          <p:cNvSpPr txBox="1"/>
          <p:nvPr/>
        </p:nvSpPr>
        <p:spPr>
          <a:xfrm>
            <a:off x="863600" y="5573395"/>
            <a:ext cx="1409700" cy="523220"/>
          </a:xfrm>
          <a:prstGeom prst="rect">
            <a:avLst/>
          </a:prstGeom>
          <a:noFill/>
        </p:spPr>
        <p:txBody>
          <a:bodyPr wrap="square" rtlCol="0">
            <a:spAutoFit/>
          </a:bodyPr>
          <a:lstStyle/>
          <a:p>
            <a:r>
              <a:rPr lang="en-US" altLang="zh-CN" sz="2800" dirty="0" smtClean="0">
                <a:solidFill>
                  <a:srgbClr val="FF0000"/>
                </a:solidFill>
              </a:rPr>
              <a:t>Excited</a:t>
            </a:r>
            <a:endParaRPr lang="zh-CN" altLang="en-US" sz="2800" dirty="0">
              <a:solidFill>
                <a:srgbClr val="FF0000"/>
              </a:solidFill>
            </a:endParaRPr>
          </a:p>
        </p:txBody>
      </p:sp>
      <p:sp>
        <p:nvSpPr>
          <p:cNvPr id="18" name="TextBox 17"/>
          <p:cNvSpPr txBox="1"/>
          <p:nvPr/>
        </p:nvSpPr>
        <p:spPr>
          <a:xfrm>
            <a:off x="264339" y="2060448"/>
            <a:ext cx="1409700" cy="523220"/>
          </a:xfrm>
          <a:prstGeom prst="rect">
            <a:avLst/>
          </a:prstGeom>
          <a:noFill/>
        </p:spPr>
        <p:txBody>
          <a:bodyPr wrap="square" rtlCol="0">
            <a:spAutoFit/>
          </a:bodyPr>
          <a:lstStyle/>
          <a:p>
            <a:r>
              <a:rPr lang="en-US" altLang="zh-CN" sz="2800" dirty="0" smtClean="0">
                <a:solidFill>
                  <a:srgbClr val="FF0000"/>
                </a:solidFill>
              </a:rPr>
              <a:t>Proud</a:t>
            </a:r>
            <a:endParaRPr lang="zh-CN" altLang="en-US" sz="2800" dirty="0">
              <a:solidFill>
                <a:srgbClr val="FF0000"/>
              </a:solidFill>
            </a:endParaRPr>
          </a:p>
        </p:txBody>
      </p:sp>
      <p:sp>
        <p:nvSpPr>
          <p:cNvPr id="24" name="TextBox 23"/>
          <p:cNvSpPr txBox="1"/>
          <p:nvPr/>
        </p:nvSpPr>
        <p:spPr>
          <a:xfrm>
            <a:off x="3793229" y="425633"/>
            <a:ext cx="3048339" cy="461665"/>
          </a:xfrm>
          <a:prstGeom prst="rect">
            <a:avLst/>
          </a:prstGeom>
          <a:noFill/>
        </p:spPr>
        <p:txBody>
          <a:bodyPr wrap="square" rtlCol="0">
            <a:spAutoFit/>
          </a:bodyPr>
          <a:lstStyle/>
          <a:p>
            <a:r>
              <a:rPr lang="en-US" altLang="zh-CN" sz="2400" dirty="0" smtClean="0">
                <a:solidFill>
                  <a:srgbClr val="FF0000"/>
                </a:solidFill>
              </a:rPr>
              <a:t>Nervous/Worried</a:t>
            </a:r>
            <a:endParaRPr lang="zh-CN" altLang="en-US" sz="2400" dirty="0">
              <a:solidFill>
                <a:srgbClr val="FF0000"/>
              </a:solidFill>
            </a:endParaRPr>
          </a:p>
        </p:txBody>
      </p:sp>
      <p:sp>
        <p:nvSpPr>
          <p:cNvPr id="26" name="TextBox 25"/>
          <p:cNvSpPr txBox="1"/>
          <p:nvPr/>
        </p:nvSpPr>
        <p:spPr>
          <a:xfrm>
            <a:off x="10224770" y="3682985"/>
            <a:ext cx="1409700" cy="521970"/>
          </a:xfrm>
          <a:prstGeom prst="rect">
            <a:avLst/>
          </a:prstGeom>
          <a:noFill/>
        </p:spPr>
        <p:txBody>
          <a:bodyPr wrap="square" rtlCol="0">
            <a:spAutoFit/>
          </a:bodyPr>
          <a:lstStyle/>
          <a:p>
            <a:r>
              <a:rPr lang="en-US" altLang="zh-CN" sz="2800" b="1" dirty="0" smtClean="0">
                <a:solidFill>
                  <a:srgbClr val="FF0000"/>
                </a:solidFill>
              </a:rPr>
              <a:t>?</a:t>
            </a:r>
            <a:endParaRPr lang="en-US" altLang="zh-CN" sz="2800" b="1" dirty="0" smtClean="0">
              <a:solidFill>
                <a:srgbClr val="FF0000"/>
              </a:solidFill>
            </a:endParaRPr>
          </a:p>
        </p:txBody>
      </p:sp>
      <p:sp>
        <p:nvSpPr>
          <p:cNvPr id="27" name="TextBox 26"/>
          <p:cNvSpPr txBox="1"/>
          <p:nvPr/>
        </p:nvSpPr>
        <p:spPr>
          <a:xfrm>
            <a:off x="9654440" y="5943318"/>
            <a:ext cx="1409700" cy="521970"/>
          </a:xfrm>
          <a:prstGeom prst="rect">
            <a:avLst/>
          </a:prstGeom>
          <a:noFill/>
        </p:spPr>
        <p:txBody>
          <a:bodyPr wrap="square" rtlCol="0">
            <a:spAutoFit/>
          </a:bodyPr>
          <a:lstStyle/>
          <a:p>
            <a:r>
              <a:rPr lang="en-US" altLang="zh-CN" sz="2800" b="1" dirty="0">
                <a:solidFill>
                  <a:srgbClr val="FF0000"/>
                </a:solidFill>
              </a:rPr>
              <a:t>?</a:t>
            </a:r>
            <a:endParaRPr lang="en-US" altLang="zh-CN" sz="2800" b="1" dirty="0">
              <a:solidFill>
                <a:srgbClr val="FF0000"/>
              </a:solidFill>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additive="base">
                                        <p:cTn id="31" dur="500" fill="hold"/>
                                        <p:tgtEl>
                                          <p:spTgt spid="23"/>
                                        </p:tgtEl>
                                        <p:attrNameLst>
                                          <p:attrName>ppt_x</p:attrName>
                                        </p:attrNameLst>
                                      </p:cBhvr>
                                      <p:tavLst>
                                        <p:tav tm="0">
                                          <p:val>
                                            <p:strVal val="#ppt_x"/>
                                          </p:val>
                                        </p:tav>
                                        <p:tav tm="100000">
                                          <p:val>
                                            <p:strVal val="#ppt_x"/>
                                          </p:val>
                                        </p:tav>
                                      </p:tavLst>
                                    </p:anim>
                                    <p:anim calcmode="lin" valueType="num">
                                      <p:cBhvr additive="base">
                                        <p:cTn id="3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
                                            <p:txEl>
                                              <p:pRg st="0" end="0"/>
                                            </p:txEl>
                                          </p:spTgt>
                                        </p:tgtEl>
                                        <p:attrNameLst>
                                          <p:attrName>style.visibility</p:attrName>
                                        </p:attrNameLst>
                                      </p:cBhvr>
                                      <p:to>
                                        <p:strVal val="visible"/>
                                      </p:to>
                                    </p:set>
                                    <p:anim calcmode="lin" valueType="num">
                                      <p:cBhvr additive="base">
                                        <p:cTn id="3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xEl>
                                              <p:pRg st="0" end="0"/>
                                            </p:txEl>
                                          </p:spTgt>
                                        </p:tgtEl>
                                        <p:attrNameLst>
                                          <p:attrName>style.visibility</p:attrName>
                                        </p:attrNameLst>
                                      </p:cBhvr>
                                      <p:to>
                                        <p:strVal val="visible"/>
                                      </p:to>
                                    </p:set>
                                    <p:anim calcmode="lin" valueType="num">
                                      <p:cBhvr additive="base">
                                        <p:cTn id="43"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4">
                                            <p:txEl>
                                              <p:pRg st="0" end="0"/>
                                            </p:txEl>
                                          </p:spTgt>
                                        </p:tgtEl>
                                        <p:attrNameLst>
                                          <p:attrName>style.visibility</p:attrName>
                                        </p:attrNameLst>
                                      </p:cBhvr>
                                      <p:to>
                                        <p:strVal val="visible"/>
                                      </p:to>
                                    </p:set>
                                    <p:anim calcmode="lin" valueType="num">
                                      <p:cBhvr additive="base">
                                        <p:cTn id="49"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6">
                                            <p:txEl>
                                              <p:pRg st="0" end="0"/>
                                            </p:txEl>
                                          </p:spTgt>
                                        </p:tgtEl>
                                        <p:attrNameLst>
                                          <p:attrName>style.visibility</p:attrName>
                                        </p:attrNameLst>
                                      </p:cBhvr>
                                      <p:to>
                                        <p:strVal val="visible"/>
                                      </p:to>
                                    </p:set>
                                    <p:anim calcmode="lin" valueType="num">
                                      <p:cBhvr additive="base">
                                        <p:cTn id="55"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27">
                                            <p:txEl>
                                              <p:pRg st="0" end="0"/>
                                            </p:txEl>
                                          </p:spTgt>
                                        </p:tgtEl>
                                        <p:attrNameLst>
                                          <p:attrName>style.visibility</p:attrName>
                                        </p:attrNameLst>
                                      </p:cBhvr>
                                      <p:to>
                                        <p:strVal val="visible"/>
                                      </p:to>
                                    </p:set>
                                    <p:anim calcmode="lin" valueType="num">
                                      <p:cBhvr additive="base">
                                        <p:cTn id="61"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09182" y="117693"/>
            <a:ext cx="12082818" cy="4323080"/>
          </a:xfrm>
          <a:prstGeom prst="rect">
            <a:avLst/>
          </a:prstGeom>
          <a:noFill/>
        </p:spPr>
        <p:txBody>
          <a:bodyPr wrap="square" rtlCol="0">
            <a:spAutoFit/>
          </a:bodyPr>
          <a:lstStyle/>
          <a:p>
            <a:pPr indent="266700">
              <a:lnSpc>
                <a:spcPts val="3300"/>
              </a:lnSpc>
            </a:pPr>
            <a:r>
              <a:rPr lang="zh-CN" altLang="en-US" sz="28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情节构思</a:t>
            </a:r>
            <a:r>
              <a:rPr lang="en-US" altLang="zh-CN" sz="28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28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Paragraph 1:</a:t>
            </a:r>
            <a:endPar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I </a:t>
            </a:r>
            <a:r>
              <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was stuck for five or six minutes though it felt much </a:t>
            </a: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longer.</a:t>
            </a:r>
            <a:endPar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800" dirty="0" smtClean="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zh-CN" altLang="zh-CN" sz="2800" dirty="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Paragraph 2:</a:t>
            </a:r>
            <a:endPar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That </a:t>
            </a:r>
            <a:r>
              <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video was posted </a:t>
            </a: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the </a:t>
            </a:r>
            <a:r>
              <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Monday before </a:t>
            </a: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Halloween. </a:t>
            </a:r>
            <a:endParaRPr lang="zh-CN" altLang="zh-CN" sz="2800" dirty="0">
              <a:effectLst/>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矩形 3"/>
          <p:cNvSpPr/>
          <p:nvPr/>
        </p:nvSpPr>
        <p:spPr>
          <a:xfrm>
            <a:off x="438150" y="3514725"/>
            <a:ext cx="1485900" cy="4191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2566670" y="3013075"/>
            <a:ext cx="8303260" cy="953135"/>
          </a:xfrm>
          <a:prstGeom prst="rect">
            <a:avLst/>
          </a:prstGeom>
          <a:noFill/>
          <a:ln>
            <a:solidFill>
              <a:srgbClr val="00B050"/>
            </a:solidFill>
          </a:ln>
        </p:spPr>
        <p:txBody>
          <a:bodyPr wrap="square" rtlCol="0">
            <a:spAutoFit/>
          </a:bodyPr>
          <a:lstStyle/>
          <a:p>
            <a:r>
              <a:rPr lang="en-US" altLang="zh-CN" sz="2800" dirty="0" smtClean="0">
                <a:solidFill>
                  <a:srgbClr val="FF0000"/>
                </a:solidFill>
              </a:rPr>
              <a:t>Who shot the video/ filmed the event?(</a:t>
            </a:r>
            <a:r>
              <a:rPr lang="zh-CN" altLang="en-US" sz="2800" dirty="0" smtClean="0">
                <a:solidFill>
                  <a:srgbClr val="FF0000"/>
                </a:solidFill>
              </a:rPr>
              <a:t>前文</a:t>
            </a:r>
            <a:r>
              <a:rPr lang="en-US" altLang="zh-CN" sz="2800" dirty="0" smtClean="0">
                <a:solidFill>
                  <a:srgbClr val="FF0000"/>
                </a:solidFill>
              </a:rPr>
              <a:t>)</a:t>
            </a:r>
            <a:endParaRPr lang="en-US" altLang="zh-CN" sz="2800" dirty="0" smtClean="0">
              <a:solidFill>
                <a:srgbClr val="FF0000"/>
              </a:solidFill>
            </a:endParaRPr>
          </a:p>
          <a:p>
            <a:r>
              <a:rPr lang="en-US" altLang="zh-CN" sz="2800" dirty="0" smtClean="0">
                <a:solidFill>
                  <a:srgbClr val="FF0000"/>
                </a:solidFill>
              </a:rPr>
              <a:t>What was the video about?</a:t>
            </a:r>
            <a:endParaRPr lang="zh-CN" altLang="en-US" sz="2800" dirty="0">
              <a:solidFill>
                <a:srgbClr val="FF0000"/>
              </a:solidFill>
            </a:endParaRPr>
          </a:p>
        </p:txBody>
      </p:sp>
      <p:cxnSp>
        <p:nvCxnSpPr>
          <p:cNvPr id="7" name="直接箭头连接符 6"/>
          <p:cNvCxnSpPr/>
          <p:nvPr/>
        </p:nvCxnSpPr>
        <p:spPr>
          <a:xfrm flipV="1">
            <a:off x="2019300" y="3362325"/>
            <a:ext cx="547687" cy="1524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924050" y="1468120"/>
            <a:ext cx="8608695" cy="1383665"/>
          </a:xfrm>
          <a:prstGeom prst="rect">
            <a:avLst/>
          </a:prstGeom>
          <a:solidFill>
            <a:schemeClr val="tx2">
              <a:lumMod val="20000"/>
              <a:lumOff val="80000"/>
            </a:schemeClr>
          </a:solidFill>
          <a:ln>
            <a:solidFill>
              <a:srgbClr val="00B050"/>
            </a:solidFill>
          </a:ln>
        </p:spPr>
        <p:txBody>
          <a:bodyPr wrap="square" rtlCol="0">
            <a:spAutoFit/>
          </a:bodyPr>
          <a:lstStyle/>
          <a:p>
            <a:r>
              <a:rPr lang="en-US" altLang="zh-CN" sz="2800" dirty="0" smtClean="0">
                <a:solidFill>
                  <a:srgbClr val="FF0000"/>
                </a:solidFill>
              </a:rPr>
              <a:t>1.How did I feel while stuck in the pumpkin?</a:t>
            </a:r>
            <a:endParaRPr lang="en-US" altLang="zh-CN" sz="2800" dirty="0" smtClean="0">
              <a:solidFill>
                <a:srgbClr val="FF0000"/>
              </a:solidFill>
            </a:endParaRPr>
          </a:p>
          <a:p>
            <a:r>
              <a:rPr lang="en-US" altLang="zh-CN" sz="2800" dirty="0" smtClean="0">
                <a:solidFill>
                  <a:srgbClr val="FF0000"/>
                </a:solidFill>
              </a:rPr>
              <a:t>2.How did I get my head out?</a:t>
            </a:r>
            <a:endParaRPr lang="en-US" altLang="zh-CN" sz="2800" dirty="0" smtClean="0">
              <a:solidFill>
                <a:srgbClr val="FF0000"/>
              </a:solidFill>
            </a:endParaRPr>
          </a:p>
          <a:p>
            <a:r>
              <a:rPr lang="en-US" altLang="zh-CN" sz="2800" dirty="0" smtClean="0">
                <a:solidFill>
                  <a:srgbClr val="FF0000"/>
                </a:solidFill>
              </a:rPr>
              <a:t>3.How did I feel afterwards?</a:t>
            </a:r>
            <a:endParaRPr lang="zh-CN" altLang="en-US" sz="2800" dirty="0">
              <a:solidFill>
                <a:srgbClr val="FF0000"/>
              </a:solidFill>
            </a:endParaRPr>
          </a:p>
        </p:txBody>
      </p:sp>
      <p:sp>
        <p:nvSpPr>
          <p:cNvPr id="10" name="TextBox 9"/>
          <p:cNvSpPr txBox="1"/>
          <p:nvPr/>
        </p:nvSpPr>
        <p:spPr>
          <a:xfrm>
            <a:off x="2019300" y="4440555"/>
            <a:ext cx="8514080" cy="1383665"/>
          </a:xfrm>
          <a:prstGeom prst="rect">
            <a:avLst/>
          </a:prstGeom>
          <a:solidFill>
            <a:schemeClr val="tx2">
              <a:lumMod val="20000"/>
              <a:lumOff val="80000"/>
            </a:schemeClr>
          </a:solidFill>
          <a:ln>
            <a:solidFill>
              <a:srgbClr val="00B050"/>
            </a:solidFill>
          </a:ln>
        </p:spPr>
        <p:txBody>
          <a:bodyPr wrap="square" rtlCol="0">
            <a:spAutoFit/>
          </a:bodyPr>
          <a:lstStyle/>
          <a:p>
            <a:r>
              <a:rPr lang="en-US" altLang="zh-CN" sz="2800" dirty="0" smtClean="0">
                <a:solidFill>
                  <a:srgbClr val="FF0000"/>
                </a:solidFill>
              </a:rPr>
              <a:t>1.How widely was the video shared online?</a:t>
            </a:r>
            <a:endParaRPr lang="en-US" altLang="zh-CN" sz="2800" dirty="0" smtClean="0">
              <a:solidFill>
                <a:srgbClr val="FF0000"/>
              </a:solidFill>
            </a:endParaRPr>
          </a:p>
          <a:p>
            <a:r>
              <a:rPr lang="en-US" altLang="zh-CN" sz="2800" dirty="0" smtClean="0">
                <a:solidFill>
                  <a:srgbClr val="FF0000"/>
                </a:solidFill>
              </a:rPr>
              <a:t>2.How did the family members react to it?</a:t>
            </a:r>
            <a:endParaRPr lang="en-US" altLang="zh-CN" sz="2800" dirty="0" smtClean="0">
              <a:solidFill>
                <a:srgbClr val="FF0000"/>
              </a:solidFill>
            </a:endParaRPr>
          </a:p>
          <a:p>
            <a:r>
              <a:rPr lang="en-US" altLang="zh-CN" sz="2800" dirty="0" smtClean="0">
                <a:solidFill>
                  <a:srgbClr val="FF0000"/>
                </a:solidFill>
              </a:rPr>
              <a:t>3.My reflections.</a:t>
            </a:r>
            <a:endParaRPr lang="zh-CN" altLang="en-US" sz="2800" dirty="0">
              <a:solidFill>
                <a:srgbClr val="FF0000"/>
              </a:solidFill>
            </a:endParaRPr>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8" grpId="0" bldLvl="0" animBg="1"/>
      <p:bldP spid="1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09182" y="90388"/>
            <a:ext cx="12082818" cy="3054682"/>
          </a:xfrm>
          <a:prstGeom prst="rect">
            <a:avLst/>
          </a:prstGeom>
          <a:noFill/>
        </p:spPr>
        <p:txBody>
          <a:bodyPr wrap="square" rtlCol="0">
            <a:spAutoFit/>
          </a:bodyPr>
          <a:lstStyle/>
          <a:p>
            <a:pPr indent="266700">
              <a:lnSpc>
                <a:spcPts val="3300"/>
              </a:lnSpc>
            </a:pPr>
            <a:r>
              <a:rPr lang="zh-CN" altLang="en-US" sz="32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情节构思</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Paragraph 1:  I </a:t>
            </a:r>
            <a:r>
              <a:rPr lang="en-US" altLang="zh-CN" sz="28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was stuck for five or six minutes though it felt much </a:t>
            </a:r>
            <a:r>
              <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longer.</a:t>
            </a:r>
            <a:endParaRPr lang="en-US" altLang="zh-CN" sz="28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smtClean="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zh-CN" altLang="zh-CN" sz="2400" dirty="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zh-CN" sz="2400" dirty="0">
              <a:effectLst/>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8" name="TextBox 7"/>
          <p:cNvSpPr txBox="1"/>
          <p:nvPr/>
        </p:nvSpPr>
        <p:spPr>
          <a:xfrm>
            <a:off x="2580640" y="1014672"/>
            <a:ext cx="8010525" cy="4831080"/>
          </a:xfrm>
          <a:prstGeom prst="rect">
            <a:avLst/>
          </a:prstGeom>
          <a:noFill/>
          <a:ln>
            <a:noFill/>
          </a:ln>
        </p:spPr>
        <p:txBody>
          <a:bodyPr wrap="square" rtlCol="0">
            <a:spAutoFit/>
          </a:bodyPr>
          <a:lstStyle/>
          <a:p>
            <a:r>
              <a:rPr lang="en-US" altLang="zh-CN" sz="2800" dirty="0" smtClean="0">
                <a:solidFill>
                  <a:srgbClr val="FF0000"/>
                </a:solidFill>
              </a:rPr>
              <a:t>1.How did I feel while stuck in the pumpkin?</a:t>
            </a:r>
            <a:endParaRPr lang="en-US" altLang="zh-CN" sz="2800" dirty="0" smtClean="0">
              <a:solidFill>
                <a:srgbClr val="FF0000"/>
              </a:solidFill>
            </a:endParaRPr>
          </a:p>
          <a:p>
            <a:endParaRPr lang="en-US" altLang="zh-CN" sz="2800" dirty="0">
              <a:solidFill>
                <a:srgbClr val="FF0000"/>
              </a:solidFill>
            </a:endParaRPr>
          </a:p>
          <a:p>
            <a:endParaRPr lang="en-US" altLang="zh-CN" sz="2800" dirty="0" smtClean="0">
              <a:solidFill>
                <a:srgbClr val="FF0000"/>
              </a:solidFill>
            </a:endParaRPr>
          </a:p>
          <a:p>
            <a:endParaRPr lang="en-US" altLang="zh-CN" sz="2800" dirty="0" smtClean="0">
              <a:solidFill>
                <a:srgbClr val="FF0000"/>
              </a:solidFill>
            </a:endParaRPr>
          </a:p>
          <a:p>
            <a:endParaRPr lang="en-US" altLang="zh-CN" sz="2800" dirty="0" smtClean="0">
              <a:solidFill>
                <a:srgbClr val="FF0000"/>
              </a:solidFill>
            </a:endParaRPr>
          </a:p>
          <a:p>
            <a:endParaRPr lang="en-US" altLang="zh-CN" sz="2800" dirty="0" smtClean="0">
              <a:solidFill>
                <a:srgbClr val="FF0000"/>
              </a:solidFill>
            </a:endParaRPr>
          </a:p>
          <a:p>
            <a:r>
              <a:rPr lang="en-US" altLang="zh-CN" sz="2800" dirty="0" smtClean="0">
                <a:solidFill>
                  <a:srgbClr val="FF0000"/>
                </a:solidFill>
              </a:rPr>
              <a:t>2.How did I get my head out?</a:t>
            </a:r>
            <a:endParaRPr lang="en-US" altLang="zh-CN" sz="2800" dirty="0" smtClean="0">
              <a:solidFill>
                <a:srgbClr val="FF0000"/>
              </a:solidFill>
            </a:endParaRPr>
          </a:p>
          <a:p>
            <a:endParaRPr lang="en-US" altLang="zh-CN" sz="2800" dirty="0">
              <a:solidFill>
                <a:srgbClr val="FF0000"/>
              </a:solidFill>
            </a:endParaRPr>
          </a:p>
          <a:p>
            <a:endParaRPr lang="en-US" altLang="zh-CN" sz="2800" dirty="0" smtClean="0">
              <a:solidFill>
                <a:srgbClr val="FF0000"/>
              </a:solidFill>
            </a:endParaRPr>
          </a:p>
          <a:p>
            <a:endParaRPr lang="en-US" altLang="zh-CN" sz="2800" dirty="0">
              <a:solidFill>
                <a:srgbClr val="FF0000"/>
              </a:solidFill>
            </a:endParaRPr>
          </a:p>
          <a:p>
            <a:endParaRPr lang="en-US" altLang="zh-CN" sz="2800" dirty="0" smtClean="0">
              <a:solidFill>
                <a:srgbClr val="FF0000"/>
              </a:solidFill>
            </a:endParaRPr>
          </a:p>
        </p:txBody>
      </p:sp>
      <p:sp>
        <p:nvSpPr>
          <p:cNvPr id="3" name="TextBox 2"/>
          <p:cNvSpPr txBox="1"/>
          <p:nvPr/>
        </p:nvSpPr>
        <p:spPr>
          <a:xfrm>
            <a:off x="247650" y="1568450"/>
            <a:ext cx="11735435" cy="1814830"/>
          </a:xfrm>
          <a:prstGeom prst="rect">
            <a:avLst/>
          </a:prstGeom>
          <a:noFill/>
          <a:ln>
            <a:solidFill>
              <a:srgbClr val="0000FF"/>
            </a:solidFill>
          </a:ln>
        </p:spPr>
        <p:txBody>
          <a:bodyPr wrap="square" rtlCol="0">
            <a:spAutoFit/>
          </a:bodyPr>
          <a:lstStyle/>
          <a:p>
            <a:r>
              <a:rPr lang="en-US" altLang="zh-CN" sz="2800" dirty="0" smtClean="0">
                <a:solidFill>
                  <a:srgbClr val="0000FF"/>
                </a:solidFill>
              </a:rPr>
              <a:t>Regretful: </a:t>
            </a:r>
            <a:r>
              <a:rPr lang="en-US" altLang="zh-CN" sz="2800" dirty="0" smtClean="0"/>
              <a:t>How I wished I had not acted so foolishly, making myself a laughing stock of my family.</a:t>
            </a:r>
            <a:endParaRPr lang="en-US" altLang="zh-CN" sz="2800" dirty="0" smtClean="0"/>
          </a:p>
          <a:p>
            <a:r>
              <a:rPr lang="en-US" altLang="zh-CN" sz="2800" dirty="0" smtClean="0">
                <a:solidFill>
                  <a:srgbClr val="0000FF"/>
                </a:solidFill>
              </a:rPr>
              <a:t>Shameful: </a:t>
            </a:r>
            <a:r>
              <a:rPr lang="en-US" altLang="zh-CN" sz="2800" dirty="0" smtClean="0"/>
              <a:t>While stuck in the pumpkin, I could well imagine how they would look when my head came out.</a:t>
            </a:r>
            <a:endParaRPr lang="zh-CN" altLang="en-US" sz="2800" dirty="0"/>
          </a:p>
        </p:txBody>
      </p:sp>
      <p:sp>
        <p:nvSpPr>
          <p:cNvPr id="9" name="TextBox 8"/>
          <p:cNvSpPr txBox="1"/>
          <p:nvPr/>
        </p:nvSpPr>
        <p:spPr>
          <a:xfrm>
            <a:off x="247650" y="4061531"/>
            <a:ext cx="11734800" cy="2677656"/>
          </a:xfrm>
          <a:prstGeom prst="rect">
            <a:avLst/>
          </a:prstGeom>
          <a:noFill/>
          <a:ln>
            <a:solidFill>
              <a:srgbClr val="00B050"/>
            </a:solidFill>
          </a:ln>
        </p:spPr>
        <p:txBody>
          <a:bodyPr wrap="square" rtlCol="0">
            <a:spAutoFit/>
          </a:bodyPr>
          <a:lstStyle/>
          <a:p>
            <a:pPr marL="342900" indent="-342900">
              <a:buFont typeface="Wingdings" panose="05000000000000000000" pitchFamily="2" charset="2"/>
              <a:buChar char="u"/>
            </a:pPr>
            <a:r>
              <a:rPr lang="en-US" altLang="zh-CN" sz="2800" dirty="0" smtClean="0">
                <a:solidFill>
                  <a:srgbClr val="0000FF"/>
                </a:solidFill>
              </a:rPr>
              <a:t>Jason rushed to Dad for help. Dad carefully cut the pumpkin open and helped my head out.</a:t>
            </a:r>
            <a:endParaRPr lang="en-US" altLang="zh-CN" sz="2800" dirty="0" smtClean="0">
              <a:solidFill>
                <a:srgbClr val="0000FF"/>
              </a:solidFill>
            </a:endParaRPr>
          </a:p>
          <a:p>
            <a:pPr marL="342900" indent="-342900">
              <a:buFont typeface="Wingdings" panose="05000000000000000000" pitchFamily="2" charset="2"/>
              <a:buChar char="u"/>
            </a:pPr>
            <a:r>
              <a:rPr lang="en-US" altLang="zh-CN" sz="2800" dirty="0" smtClean="0">
                <a:solidFill>
                  <a:srgbClr val="0000FF"/>
                </a:solidFill>
              </a:rPr>
              <a:t>Jason’s mind worked fast and he came up with an idea to helped me out. After what seemed like a century, a bright world came into my sight again.</a:t>
            </a:r>
            <a:endParaRPr lang="en-US" altLang="zh-CN" sz="2800" dirty="0" smtClean="0">
              <a:solidFill>
                <a:srgbClr val="0000FF"/>
              </a:solidFill>
            </a:endParaRPr>
          </a:p>
          <a:p>
            <a:pPr marL="342900" indent="-342900">
              <a:buFont typeface="Wingdings" panose="05000000000000000000" pitchFamily="2" charset="2"/>
              <a:buChar char="u"/>
            </a:pPr>
            <a:r>
              <a:rPr lang="en-US" altLang="zh-CN" sz="2800" dirty="0" smtClean="0">
                <a:solidFill>
                  <a:srgbClr val="0000FF"/>
                </a:solidFill>
              </a:rPr>
              <a:t>Jason and Dad worked together, tearing pumpkin into two.</a:t>
            </a:r>
            <a:endParaRPr lang="zh-CN" altLang="en-US" sz="2800" dirty="0"/>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 calcmode="lin" valueType="num">
                                      <p:cBhvr additive="base">
                                        <p:cTn id="31"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9">
                                            <p:txEl>
                                              <p:pRg st="2" end="2"/>
                                            </p:txEl>
                                          </p:spTgt>
                                        </p:tgtEl>
                                        <p:attrNameLst>
                                          <p:attrName>style.visibility</p:attrName>
                                        </p:attrNameLst>
                                      </p:cBhvr>
                                      <p:to>
                                        <p:strVal val="visible"/>
                                      </p:to>
                                    </p:set>
                                    <p:anim calcmode="lin" valueType="num">
                                      <p:cBhvr additive="base">
                                        <p:cTn id="37"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09182" y="117693"/>
            <a:ext cx="12082818" cy="6440225"/>
          </a:xfrm>
          <a:prstGeom prst="rect">
            <a:avLst/>
          </a:prstGeom>
          <a:noFill/>
        </p:spPr>
        <p:txBody>
          <a:bodyPr wrap="square" rtlCol="0">
            <a:spAutoFit/>
          </a:bodyPr>
          <a:lstStyle/>
          <a:p>
            <a:pPr indent="266700">
              <a:lnSpc>
                <a:spcPts val="3300"/>
              </a:lnSpc>
            </a:pPr>
            <a:r>
              <a:rPr lang="zh-CN" altLang="en-US" sz="3200" b="1" kern="100" dirty="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情节构思</a:t>
            </a:r>
            <a:r>
              <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lang="en-US" altLang="zh-CN" sz="3200" b="1" kern="100" dirty="0" smtClean="0">
              <a:solidFill>
                <a:srgbClr val="0000FF"/>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Paragraph 1:  I </a:t>
            </a:r>
            <a:r>
              <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was stuck for five or six minutes though it felt much </a:t>
            </a: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longer.</a:t>
            </a: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r>
              <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Paragraph 2</a:t>
            </a: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That video was posted the Monday before Halloween. </a:t>
            </a: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indent="266700">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en-US" altLang="zh-CN" sz="2400" dirty="0" smtClean="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endParaRPr lang="zh-CN" altLang="zh-CN" sz="2400" dirty="0">
              <a:latin typeface="Arial Unicode MS" panose="020B0604020202020204" pitchFamily="34" charset="-122"/>
              <a:ea typeface="Arial Unicode MS" panose="020B0604020202020204" pitchFamily="34" charset="-122"/>
              <a:cs typeface="Arial Unicode MS" panose="020B0604020202020204" pitchFamily="34" charset="-122"/>
            </a:endParaRPr>
          </a:p>
          <a:p>
            <a:pPr fontAlgn="base">
              <a:lnSpc>
                <a:spcPts val="3300"/>
              </a:lnSpc>
            </a:pPr>
            <a:r>
              <a:rPr lang="en-US" altLang="zh-CN" sz="2400" dirty="0" smtClean="0">
                <a:solidFill>
                  <a:srgbClr val="000000"/>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zh-CN" sz="2400" dirty="0">
              <a:effectLst/>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8" name="TextBox 7"/>
          <p:cNvSpPr txBox="1"/>
          <p:nvPr/>
        </p:nvSpPr>
        <p:spPr>
          <a:xfrm>
            <a:off x="790575" y="1039437"/>
            <a:ext cx="7620000" cy="523220"/>
          </a:xfrm>
          <a:prstGeom prst="rect">
            <a:avLst/>
          </a:prstGeom>
          <a:noFill/>
          <a:ln>
            <a:noFill/>
          </a:ln>
        </p:spPr>
        <p:txBody>
          <a:bodyPr wrap="square" rtlCol="0">
            <a:spAutoFit/>
          </a:bodyPr>
          <a:lstStyle/>
          <a:p>
            <a:r>
              <a:rPr lang="en-US" altLang="zh-CN" sz="2800" dirty="0" smtClean="0">
                <a:solidFill>
                  <a:srgbClr val="FF0000"/>
                </a:solidFill>
              </a:rPr>
              <a:t>3.How did I feel afterwards?</a:t>
            </a:r>
            <a:endParaRPr lang="zh-CN" altLang="en-US" sz="2800" dirty="0">
              <a:solidFill>
                <a:srgbClr val="FF0000"/>
              </a:solidFill>
            </a:endParaRPr>
          </a:p>
        </p:txBody>
      </p:sp>
      <p:sp>
        <p:nvSpPr>
          <p:cNvPr id="11" name="TextBox 10"/>
          <p:cNvSpPr txBox="1"/>
          <p:nvPr/>
        </p:nvSpPr>
        <p:spPr>
          <a:xfrm>
            <a:off x="210820" y="1562735"/>
            <a:ext cx="11878310" cy="1814830"/>
          </a:xfrm>
          <a:prstGeom prst="rect">
            <a:avLst/>
          </a:prstGeom>
          <a:noFill/>
          <a:ln>
            <a:solidFill>
              <a:srgbClr val="00B050"/>
            </a:solidFill>
          </a:ln>
        </p:spPr>
        <p:txBody>
          <a:bodyPr wrap="square" rtlCol="0">
            <a:spAutoFit/>
          </a:bodyPr>
          <a:lstStyle/>
          <a:p>
            <a:pPr marL="342900" indent="-342900">
              <a:buFont typeface="Wingdings" panose="05000000000000000000" pitchFamily="2" charset="2"/>
              <a:buChar char="Ø"/>
            </a:pPr>
            <a:r>
              <a:rPr lang="en-US" altLang="zh-CN" sz="2800" dirty="0" smtClean="0">
                <a:solidFill>
                  <a:srgbClr val="0000FF"/>
                </a:solidFill>
              </a:rPr>
              <a:t>I breathed a sigh of relief. But with the messy hair, I stood there, as if the whole world were looking at me.  </a:t>
            </a:r>
            <a:endParaRPr lang="en-US" altLang="zh-CN" sz="2800" dirty="0" smtClean="0">
              <a:solidFill>
                <a:srgbClr val="0000FF"/>
              </a:solidFill>
            </a:endParaRPr>
          </a:p>
          <a:p>
            <a:pPr marL="342900" indent="-342900">
              <a:buFont typeface="Wingdings" panose="05000000000000000000" pitchFamily="2" charset="2"/>
              <a:buChar char="Ø"/>
            </a:pPr>
            <a:r>
              <a:rPr lang="en-US" altLang="zh-CN" sz="2800" dirty="0" smtClean="0">
                <a:solidFill>
                  <a:srgbClr val="0000FF"/>
                </a:solidFill>
              </a:rPr>
              <a:t>When I realized that Mother was still shooting and would upload it online, I rushed for the camera in her hand.</a:t>
            </a:r>
            <a:endParaRPr lang="zh-CN" altLang="en-US" sz="2800" dirty="0"/>
          </a:p>
        </p:txBody>
      </p:sp>
      <p:sp>
        <p:nvSpPr>
          <p:cNvPr id="7" name="TextBox 6"/>
          <p:cNvSpPr txBox="1"/>
          <p:nvPr/>
        </p:nvSpPr>
        <p:spPr>
          <a:xfrm>
            <a:off x="657225" y="4003729"/>
            <a:ext cx="10944225" cy="1569660"/>
          </a:xfrm>
          <a:prstGeom prst="rect">
            <a:avLst/>
          </a:prstGeom>
          <a:noFill/>
          <a:ln>
            <a:noFill/>
          </a:ln>
        </p:spPr>
        <p:txBody>
          <a:bodyPr wrap="square" rtlCol="0">
            <a:spAutoFit/>
          </a:bodyPr>
          <a:lstStyle/>
          <a:p>
            <a:r>
              <a:rPr lang="en-US" altLang="zh-CN" sz="2400" dirty="0" smtClean="0">
                <a:solidFill>
                  <a:srgbClr val="FF0000"/>
                </a:solidFill>
              </a:rPr>
              <a:t>1.How widely was the video shared online?</a:t>
            </a:r>
            <a:endParaRPr lang="en-US" altLang="zh-CN" sz="2400" dirty="0" smtClean="0">
              <a:solidFill>
                <a:srgbClr val="FF0000"/>
              </a:solidFill>
            </a:endParaRPr>
          </a:p>
          <a:p>
            <a:endParaRPr lang="en-US" altLang="zh-CN" sz="2400" dirty="0">
              <a:solidFill>
                <a:srgbClr val="FF0000"/>
              </a:solidFill>
            </a:endParaRPr>
          </a:p>
          <a:p>
            <a:endParaRPr lang="en-US" altLang="zh-CN" sz="2400" dirty="0" smtClean="0">
              <a:solidFill>
                <a:srgbClr val="FF0000"/>
              </a:solidFill>
            </a:endParaRPr>
          </a:p>
          <a:p>
            <a:endParaRPr lang="en-US" altLang="zh-CN" sz="2400" dirty="0" smtClean="0">
              <a:solidFill>
                <a:srgbClr val="FF0000"/>
              </a:solidFill>
            </a:endParaRPr>
          </a:p>
        </p:txBody>
      </p:sp>
      <p:sp>
        <p:nvSpPr>
          <p:cNvPr id="10" name="TextBox 9"/>
          <p:cNvSpPr txBox="1"/>
          <p:nvPr/>
        </p:nvSpPr>
        <p:spPr>
          <a:xfrm>
            <a:off x="211754" y="4450004"/>
            <a:ext cx="11877674" cy="2246769"/>
          </a:xfrm>
          <a:prstGeom prst="rect">
            <a:avLst/>
          </a:prstGeom>
          <a:noFill/>
          <a:ln>
            <a:solidFill>
              <a:srgbClr val="00B050"/>
            </a:solidFill>
          </a:ln>
        </p:spPr>
        <p:txBody>
          <a:bodyPr wrap="square" rtlCol="0">
            <a:spAutoFit/>
          </a:bodyPr>
          <a:lstStyle/>
          <a:p>
            <a:pPr marL="342900" indent="-342900">
              <a:buFont typeface="Wingdings" panose="05000000000000000000" pitchFamily="2" charset="2"/>
              <a:buChar char="n"/>
            </a:pPr>
            <a:r>
              <a:rPr lang="en-US" altLang="zh-CN" sz="2800" dirty="0" smtClean="0">
                <a:solidFill>
                  <a:srgbClr val="0000FF"/>
                </a:solidFill>
              </a:rPr>
              <a:t>Go viral: Many likes, funny comments</a:t>
            </a:r>
            <a:endParaRPr lang="en-US" altLang="zh-CN" sz="2800" dirty="0" smtClean="0">
              <a:solidFill>
                <a:srgbClr val="0000FF"/>
              </a:solidFill>
            </a:endParaRPr>
          </a:p>
          <a:p>
            <a:pPr marL="342900" indent="-342900">
              <a:buFont typeface="Wingdings" panose="05000000000000000000" pitchFamily="2" charset="2"/>
              <a:buChar char="n"/>
            </a:pPr>
            <a:r>
              <a:rPr lang="en-US" altLang="zh-CN" sz="2800" dirty="0" smtClean="0">
                <a:solidFill>
                  <a:srgbClr val="0000FF"/>
                </a:solidFill>
              </a:rPr>
              <a:t>Immediately become a hit</a:t>
            </a:r>
            <a:endParaRPr lang="en-US" altLang="zh-CN" sz="2800" dirty="0" smtClean="0">
              <a:solidFill>
                <a:srgbClr val="0000FF"/>
              </a:solidFill>
            </a:endParaRPr>
          </a:p>
          <a:p>
            <a:pPr marL="342900" indent="-342900">
              <a:buFont typeface="Wingdings" panose="05000000000000000000" pitchFamily="2" charset="2"/>
              <a:buChar char="n"/>
            </a:pPr>
            <a:r>
              <a:rPr lang="en-US" altLang="zh-CN" sz="2800" dirty="0" smtClean="0">
                <a:solidFill>
                  <a:srgbClr val="0000FF"/>
                </a:solidFill>
              </a:rPr>
              <a:t>Out of curiosity, people came to our house to take photos with the prized pumpkin</a:t>
            </a:r>
            <a:endParaRPr lang="en-US" altLang="zh-CN" sz="2800" dirty="0" smtClean="0">
              <a:solidFill>
                <a:srgbClr val="0000FF"/>
              </a:solidFill>
            </a:endParaRPr>
          </a:p>
          <a:p>
            <a:pPr marL="342900" indent="-342900">
              <a:buFont typeface="Wingdings" panose="05000000000000000000" pitchFamily="2" charset="2"/>
              <a:buChar char="n"/>
            </a:pPr>
            <a:r>
              <a:rPr lang="en-US" altLang="zh-CN" sz="2800" dirty="0" smtClean="0">
                <a:solidFill>
                  <a:srgbClr val="0000FF"/>
                </a:solidFill>
              </a:rPr>
              <a:t>Become sort of a celebrity, easily recognized in public places</a:t>
            </a:r>
            <a:endParaRPr lang="zh-CN" altLang="en-US" sz="2800" dirty="0"/>
          </a:p>
        </p:txBody>
      </p:sp>
    </p:spTree>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 calcmode="lin" valueType="num">
                                      <p:cBhvr additive="base">
                                        <p:cTn id="13"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anim calcmode="lin" valueType="num">
                                      <p:cBhvr additive="base">
                                        <p:cTn id="31"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0">
                                            <p:txEl>
                                              <p:pRg st="1" end="1"/>
                                            </p:txEl>
                                          </p:spTgt>
                                        </p:tgtEl>
                                        <p:attrNameLst>
                                          <p:attrName>style.visibility</p:attrName>
                                        </p:attrNameLst>
                                      </p:cBhvr>
                                      <p:to>
                                        <p:strVal val="visible"/>
                                      </p:to>
                                    </p:set>
                                    <p:anim calcmode="lin" valueType="num">
                                      <p:cBhvr additive="base">
                                        <p:cTn id="37"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
                                            <p:txEl>
                                              <p:pRg st="2" end="2"/>
                                            </p:txEl>
                                          </p:spTgt>
                                        </p:tgtEl>
                                        <p:attrNameLst>
                                          <p:attrName>style.visibility</p:attrName>
                                        </p:attrNameLst>
                                      </p:cBhvr>
                                      <p:to>
                                        <p:strVal val="visible"/>
                                      </p:to>
                                    </p:set>
                                    <p:anim calcmode="lin" valueType="num">
                                      <p:cBhvr additive="base">
                                        <p:cTn id="43"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0">
                                            <p:txEl>
                                              <p:pRg st="3" end="3"/>
                                            </p:txEl>
                                          </p:spTgt>
                                        </p:tgtEl>
                                        <p:attrNameLst>
                                          <p:attrName>style.visibility</p:attrName>
                                        </p:attrNameLst>
                                      </p:cBhvr>
                                      <p:to>
                                        <p:strVal val="visible"/>
                                      </p:to>
                                    </p:set>
                                    <p:anim calcmode="lin" valueType="num">
                                      <p:cBhvr additive="base">
                                        <p:cTn id="49"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tags/tag1.xml><?xml version="1.0" encoding="utf-8"?>
<p:tagLst xmlns:p="http://schemas.openxmlformats.org/presentationml/2006/main">
  <p:tag name="MH" val="20150429225421"/>
  <p:tag name="MH_LIBRARY" val="CONTENTS"/>
  <p:tag name="MH_TYPE" val="NUMBER"/>
  <p:tag name="ID" val="547142"/>
  <p:tag name="MH_ORDER" val="1"/>
</p:tagLst>
</file>

<file path=ppt/tags/tag2.xml><?xml version="1.0" encoding="utf-8"?>
<p:tagLst xmlns:p="http://schemas.openxmlformats.org/presentationml/2006/main">
  <p:tag name="MH" val="20150429225421"/>
  <p:tag name="MH_LIBRARY" val="CONTENTS"/>
  <p:tag name="MH_TYPE" val="NUMBER"/>
  <p:tag name="ID" val="547142"/>
  <p:tag name="MH_ORDER" val="1"/>
</p:tagLst>
</file>

<file path=ppt/tags/tag3.xml><?xml version="1.0" encoding="utf-8"?>
<p:tagLst xmlns:p="http://schemas.openxmlformats.org/presentationml/2006/main">
  <p:tag name="KSO_WM_UNIT_TABLE_BEAUTIFY" val="smartTable{15d5528d-6cfc-47bc-9150-b2cdcf1fae4e}"/>
</p:tagLst>
</file>

<file path=ppt/tags/tag4.xml><?xml version="1.0" encoding="utf-8"?>
<p:tagLst xmlns:p="http://schemas.openxmlformats.org/presentationml/2006/main">
  <p:tag name="MH" val="20150429225421"/>
  <p:tag name="MH_LIBRARY" val="CONTENTS"/>
  <p:tag name="MH_TYPE" val="NUMBER"/>
  <p:tag name="ID" val="547142"/>
  <p:tag name="MH_ORDER" val="1"/>
</p:tagLst>
</file>

<file path=ppt/tags/tag5.xml><?xml version="1.0" encoding="utf-8"?>
<p:tagLst xmlns:p="http://schemas.openxmlformats.org/presentationml/2006/main">
  <p:tag name="MH" val="20150429225421"/>
  <p:tag name="MH_LIBRARY" val="CONTENTS"/>
  <p:tag name="MH_TYPE" val="NUMBER"/>
  <p:tag name="ID" val="547142"/>
  <p:tag name="MH_ORDER"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11408</Words>
  <Application>WPS 演示</Application>
  <PresentationFormat>宽屏</PresentationFormat>
  <Paragraphs>425</Paragraphs>
  <Slides>19</Slides>
  <Notes>23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19</vt:i4>
      </vt:variant>
    </vt:vector>
  </HeadingPairs>
  <TitlesOfParts>
    <vt:vector size="37" baseType="lpstr">
      <vt:lpstr>Arial</vt:lpstr>
      <vt:lpstr>宋体</vt:lpstr>
      <vt:lpstr>Wingdings</vt:lpstr>
      <vt:lpstr>微软雅黑</vt:lpstr>
      <vt:lpstr>Calibri</vt:lpstr>
      <vt:lpstr>Times New Roman</vt:lpstr>
      <vt:lpstr>Franklin Gothic Demi Cond</vt:lpstr>
      <vt:lpstr>Segoe Print</vt:lpstr>
      <vt:lpstr>Wingdings</vt:lpstr>
      <vt:lpstr>Georgia</vt:lpstr>
      <vt:lpstr>华文细黑</vt:lpstr>
      <vt:lpstr>Cambria</vt:lpstr>
      <vt:lpstr>Wingdings 2</vt:lpstr>
      <vt:lpstr>等线</vt:lpstr>
      <vt:lpstr>Arial Unicode MS</vt:lpstr>
      <vt:lpstr>等线 Light</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5762</dc:title>
  <dc:creator/>
  <cp:lastModifiedBy>Administrator</cp:lastModifiedBy>
  <cp:revision>18</cp:revision>
  <dcterms:created xsi:type="dcterms:W3CDTF">2017-04-15T08:04:00Z</dcterms:created>
  <dcterms:modified xsi:type="dcterms:W3CDTF">2021-06-05T02:34:46Z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3B59652CEB034AF2B36596CD824A59C0</vt:lpwstr>
  </property>
</Properties>
</file>

<file path=docProps/thumbnail.jpeg>
</file>